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4"/>
  </p:sldMasterIdLst>
  <p:notesMasterIdLst>
    <p:notesMasterId r:id="rId18"/>
  </p:notesMasterIdLst>
  <p:sldIdLst>
    <p:sldId id="256" r:id="rId5"/>
    <p:sldId id="4771" r:id="rId6"/>
    <p:sldId id="4782" r:id="rId7"/>
    <p:sldId id="4834" r:id="rId8"/>
    <p:sldId id="4793" r:id="rId9"/>
    <p:sldId id="4805" r:id="rId10"/>
    <p:sldId id="4828" r:id="rId11"/>
    <p:sldId id="4829" r:id="rId12"/>
    <p:sldId id="4831" r:id="rId13"/>
    <p:sldId id="4830" r:id="rId14"/>
    <p:sldId id="4833" r:id="rId15"/>
    <p:sldId id="4802" r:id="rId16"/>
    <p:sldId id="264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Gotham" panose="020B0604020202020204" charset="0"/>
      <p:regular r:id="rId31"/>
      <p:bold r:id="rId32"/>
      <p:italic r:id="rId33"/>
      <p:boldItalic r:id="rId34"/>
    </p:embeddedFont>
    <p:embeddedFont>
      <p:font typeface="Gotham Book" panose="020B060402020202020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BDD00-59A7-49FC-AA04-B8A6B31A36F5}" v="204" dt="2023-07-19T14:06:27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48" d="100"/>
          <a:sy n="48" d="100"/>
        </p:scale>
        <p:origin x="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95195-1AD6-443D-B144-47CA38C149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FAB59B-C086-40AC-89D1-881DABD69BE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200" b="1" dirty="0">
              <a:latin typeface="Georgia" panose="02040502050405020303" pitchFamily="18" charset="0"/>
            </a:rPr>
            <a:t>Stage 1 - Inputs</a:t>
          </a:r>
          <a:endParaRPr lang="en-US" sz="3200" dirty="0">
            <a:latin typeface="Georgia" panose="02040502050405020303" pitchFamily="18" charset="0"/>
          </a:endParaRPr>
        </a:p>
      </dgm:t>
    </dgm:pt>
    <dgm:pt modelId="{621EE91D-3E05-4C6A-933D-2563693B195E}" type="parTrans" cxnId="{C8E5466B-D7C1-4A96-AA6B-F1FF64525744}">
      <dgm:prSet/>
      <dgm:spPr/>
      <dgm:t>
        <a:bodyPr/>
        <a:lstStyle/>
        <a:p>
          <a:endParaRPr lang="en-US"/>
        </a:p>
      </dgm:t>
    </dgm:pt>
    <dgm:pt modelId="{D179C486-928D-4D39-AC34-7BA1F5A937D3}" type="sibTrans" cxnId="{C8E5466B-D7C1-4A96-AA6B-F1FF64525744}">
      <dgm:prSet/>
      <dgm:spPr/>
      <dgm:t>
        <a:bodyPr/>
        <a:lstStyle/>
        <a:p>
          <a:endParaRPr lang="en-US"/>
        </a:p>
      </dgm:t>
    </dgm:pt>
    <dgm:pt modelId="{0592229E-4CB6-4A35-B5DE-98F2D8D997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Georgia" panose="02040502050405020303" pitchFamily="18" charset="0"/>
            </a:rPr>
            <a:t>Funding:</a:t>
          </a:r>
          <a:r>
            <a:rPr lang="en-US" dirty="0">
              <a:latin typeface="Georgia" panose="02040502050405020303" pitchFamily="18" charset="0"/>
            </a:rPr>
            <a:t> LAEDC will work with local government entities, private investors, philanthropic partners, and leverage industry-specific grants to provide funding for Aerospace &amp; Defense activities and businesses within the region.</a:t>
          </a:r>
        </a:p>
      </dgm:t>
    </dgm:pt>
    <dgm:pt modelId="{0F2127DB-AA18-4AF8-89B5-E5E37C426A51}" type="parTrans" cxnId="{AA3F0916-4D57-4B6C-AE3A-7D3D145F85D5}">
      <dgm:prSet/>
      <dgm:spPr/>
      <dgm:t>
        <a:bodyPr/>
        <a:lstStyle/>
        <a:p>
          <a:endParaRPr lang="en-US"/>
        </a:p>
      </dgm:t>
    </dgm:pt>
    <dgm:pt modelId="{F29F3F86-2E6A-4507-A478-2D7ACDAB5540}" type="sibTrans" cxnId="{AA3F0916-4D57-4B6C-AE3A-7D3D145F85D5}">
      <dgm:prSet/>
      <dgm:spPr/>
      <dgm:t>
        <a:bodyPr/>
        <a:lstStyle/>
        <a:p>
          <a:endParaRPr lang="en-US"/>
        </a:p>
      </dgm:t>
    </dgm:pt>
    <dgm:pt modelId="{917587D0-3E40-4A03-B009-70D26FE344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Georgia" panose="02040502050405020303" pitchFamily="18" charset="0"/>
            </a:rPr>
            <a:t>Talent pipeline:</a:t>
          </a:r>
          <a:r>
            <a:rPr lang="en-US" dirty="0">
              <a:latin typeface="Georgia" panose="02040502050405020303" pitchFamily="18" charset="0"/>
            </a:rPr>
            <a:t> LAEDC can help facilitate regional public private partnership collaboration with government, universities and community colleges to provide training for Aerospace &amp; Defense talent, develop advanced research centers, and attract Aerospace &amp; Defense talent to the region.</a:t>
          </a:r>
        </a:p>
      </dgm:t>
    </dgm:pt>
    <dgm:pt modelId="{3BE58435-D518-480C-BBA6-D2CB38C77767}" type="parTrans" cxnId="{CD3EA014-267C-4F6B-90CE-78DD05F4CCCF}">
      <dgm:prSet/>
      <dgm:spPr/>
      <dgm:t>
        <a:bodyPr/>
        <a:lstStyle/>
        <a:p>
          <a:endParaRPr lang="en-US"/>
        </a:p>
      </dgm:t>
    </dgm:pt>
    <dgm:pt modelId="{3ECD6C59-51D4-47A8-9671-7D334192702D}" type="sibTrans" cxnId="{CD3EA014-267C-4F6B-90CE-78DD05F4CCCF}">
      <dgm:prSet/>
      <dgm:spPr/>
      <dgm:t>
        <a:bodyPr/>
        <a:lstStyle/>
        <a:p>
          <a:endParaRPr lang="en-US"/>
        </a:p>
      </dgm:t>
    </dgm:pt>
    <dgm:pt modelId="{AC9FFC34-B77B-4AFA-B096-5B43879E3B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Georgia" panose="02040502050405020303" pitchFamily="18" charset="0"/>
            </a:rPr>
            <a:t>Research and information:</a:t>
          </a:r>
          <a:r>
            <a:rPr lang="en-US" dirty="0">
              <a:latin typeface="Georgia" panose="02040502050405020303" pitchFamily="18" charset="0"/>
            </a:rPr>
            <a:t> The LAEDC's Institute of Applied Economics can provide research into Aerospace &amp; Defense trends, new innovations and developments around Aerospace &amp; Defense, and economic data on the Aerospace &amp; Defense sector.</a:t>
          </a:r>
        </a:p>
      </dgm:t>
    </dgm:pt>
    <dgm:pt modelId="{DF0DDD1E-CCEE-4A39-80A9-C4BE72DE3D9C}" type="parTrans" cxnId="{14D476FB-D26A-468F-AEE4-1D8B3B752079}">
      <dgm:prSet/>
      <dgm:spPr/>
      <dgm:t>
        <a:bodyPr/>
        <a:lstStyle/>
        <a:p>
          <a:endParaRPr lang="en-US"/>
        </a:p>
      </dgm:t>
    </dgm:pt>
    <dgm:pt modelId="{6AEBDD62-C32E-4542-88DC-C8B89B16E8DA}" type="sibTrans" cxnId="{14D476FB-D26A-468F-AEE4-1D8B3B752079}">
      <dgm:prSet/>
      <dgm:spPr/>
      <dgm:t>
        <a:bodyPr/>
        <a:lstStyle/>
        <a:p>
          <a:endParaRPr lang="en-US"/>
        </a:p>
      </dgm:t>
    </dgm:pt>
    <dgm:pt modelId="{29120B3B-9FD3-4318-A91E-4B28C2451F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Georgia" panose="02040502050405020303" pitchFamily="18" charset="0"/>
            </a:rPr>
            <a:t>Community and industry engagement</a:t>
          </a:r>
          <a:r>
            <a:rPr lang="en-US" dirty="0">
              <a:latin typeface="Georgia" panose="02040502050405020303" pitchFamily="18" charset="0"/>
            </a:rPr>
            <a:t>: LAEDC and other strategic partners can work with Aerospace &amp; Defense businesses, community organizations, and other stakeholders to create strategic partnerships that support continued growth.</a:t>
          </a:r>
        </a:p>
      </dgm:t>
    </dgm:pt>
    <dgm:pt modelId="{0EE97263-5AD7-4486-B80F-ED4E48594C18}" type="parTrans" cxnId="{AA423898-B521-4CC4-B29F-21986A2FA746}">
      <dgm:prSet/>
      <dgm:spPr/>
      <dgm:t>
        <a:bodyPr/>
        <a:lstStyle/>
        <a:p>
          <a:endParaRPr lang="en-US"/>
        </a:p>
      </dgm:t>
    </dgm:pt>
    <dgm:pt modelId="{7DA462D0-038F-4790-AD7B-0BE35226605F}" type="sibTrans" cxnId="{AA423898-B521-4CC4-B29F-21986A2FA746}">
      <dgm:prSet/>
      <dgm:spPr/>
      <dgm:t>
        <a:bodyPr/>
        <a:lstStyle/>
        <a:p>
          <a:endParaRPr lang="en-US"/>
        </a:p>
      </dgm:t>
    </dgm:pt>
    <dgm:pt modelId="{CAD3E9CD-76A4-4A7F-84B1-04B3F83AA8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Georgia" panose="02040502050405020303" pitchFamily="18" charset="0"/>
            </a:rPr>
            <a:t>Technology:</a:t>
          </a:r>
          <a:r>
            <a:rPr lang="en-US" dirty="0">
              <a:latin typeface="Georgia" panose="02040502050405020303" pitchFamily="18" charset="0"/>
            </a:rPr>
            <a:t> Industry driven development of new technology tools that will allow easier communication and collaboration within the Aerospace &amp; Defense industry can be encouraged and supported.</a:t>
          </a:r>
        </a:p>
      </dgm:t>
    </dgm:pt>
    <dgm:pt modelId="{D7E2B678-1305-480A-A53B-7572FE4748CA}" type="parTrans" cxnId="{0134F413-6B39-4890-9268-F7CE4E89638F}">
      <dgm:prSet/>
      <dgm:spPr/>
      <dgm:t>
        <a:bodyPr/>
        <a:lstStyle/>
        <a:p>
          <a:endParaRPr lang="en-US"/>
        </a:p>
      </dgm:t>
    </dgm:pt>
    <dgm:pt modelId="{8E967993-8F60-4666-A4EF-A937BC4273D4}" type="sibTrans" cxnId="{0134F413-6B39-4890-9268-F7CE4E89638F}">
      <dgm:prSet/>
      <dgm:spPr/>
      <dgm:t>
        <a:bodyPr/>
        <a:lstStyle/>
        <a:p>
          <a:endParaRPr lang="en-US"/>
        </a:p>
      </dgm:t>
    </dgm:pt>
    <dgm:pt modelId="{FC72EA2A-EFDF-4B03-B35A-1181C478A77D}" type="pres">
      <dgm:prSet presAssocID="{60195195-1AD6-443D-B144-47CA38C14961}" presName="root" presStyleCnt="0">
        <dgm:presLayoutVars>
          <dgm:dir/>
          <dgm:resizeHandles val="exact"/>
        </dgm:presLayoutVars>
      </dgm:prSet>
      <dgm:spPr/>
    </dgm:pt>
    <dgm:pt modelId="{C1AF6C1F-7BB6-4967-8800-4392B15B59B3}" type="pres">
      <dgm:prSet presAssocID="{E4FAB59B-C086-40AC-89D1-881DABD69BED}" presName="compNode" presStyleCnt="0"/>
      <dgm:spPr/>
    </dgm:pt>
    <dgm:pt modelId="{1AFE6D74-6184-4355-AC3F-FFC9BF9E2A25}" type="pres">
      <dgm:prSet presAssocID="{E4FAB59B-C086-40AC-89D1-881DABD69BED}" presName="bgRect" presStyleLbl="bgShp" presStyleIdx="0" presStyleCnt="6" custLinFactNeighborX="8277" custLinFactNeighborY="-235"/>
      <dgm:spPr/>
    </dgm:pt>
    <dgm:pt modelId="{13EBCCEF-25D4-444B-9768-7A7B80D0D28E}" type="pres">
      <dgm:prSet presAssocID="{E4FAB59B-C086-40AC-89D1-881DABD69BE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5A191C18-6A50-4568-AC1A-AD4E366A0DF7}" type="pres">
      <dgm:prSet presAssocID="{E4FAB59B-C086-40AC-89D1-881DABD69BED}" presName="spaceRect" presStyleCnt="0"/>
      <dgm:spPr/>
    </dgm:pt>
    <dgm:pt modelId="{66ECD50F-4CA9-4467-8CA2-EE227FCFE153}" type="pres">
      <dgm:prSet presAssocID="{E4FAB59B-C086-40AC-89D1-881DABD69BED}" presName="parTx" presStyleLbl="revTx" presStyleIdx="0" presStyleCnt="6">
        <dgm:presLayoutVars>
          <dgm:chMax val="0"/>
          <dgm:chPref val="0"/>
        </dgm:presLayoutVars>
      </dgm:prSet>
      <dgm:spPr/>
    </dgm:pt>
    <dgm:pt modelId="{FFA46487-5D0B-45A0-8AC8-6C75562E6718}" type="pres">
      <dgm:prSet presAssocID="{D179C486-928D-4D39-AC34-7BA1F5A937D3}" presName="sibTrans" presStyleCnt="0"/>
      <dgm:spPr/>
    </dgm:pt>
    <dgm:pt modelId="{3DCB5DAD-1EEF-4147-B30F-C5F939D97187}" type="pres">
      <dgm:prSet presAssocID="{0592229E-4CB6-4A35-B5DE-98F2D8D9975C}" presName="compNode" presStyleCnt="0"/>
      <dgm:spPr/>
    </dgm:pt>
    <dgm:pt modelId="{23B1A52C-CFF4-42C9-8513-FE35516C363B}" type="pres">
      <dgm:prSet presAssocID="{0592229E-4CB6-4A35-B5DE-98F2D8D9975C}" presName="bgRect" presStyleLbl="bgShp" presStyleIdx="1" presStyleCnt="6"/>
      <dgm:spPr/>
    </dgm:pt>
    <dgm:pt modelId="{CE75F189-A799-49C7-A5F8-356BA7007212}" type="pres">
      <dgm:prSet presAssocID="{0592229E-4CB6-4A35-B5DE-98F2D8D9975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696ACA6-1EB6-4767-B443-A30BD08ECAAD}" type="pres">
      <dgm:prSet presAssocID="{0592229E-4CB6-4A35-B5DE-98F2D8D9975C}" presName="spaceRect" presStyleCnt="0"/>
      <dgm:spPr/>
    </dgm:pt>
    <dgm:pt modelId="{9B916894-C86D-4248-A946-BAFFA43CB197}" type="pres">
      <dgm:prSet presAssocID="{0592229E-4CB6-4A35-B5DE-98F2D8D9975C}" presName="parTx" presStyleLbl="revTx" presStyleIdx="1" presStyleCnt="6">
        <dgm:presLayoutVars>
          <dgm:chMax val="0"/>
          <dgm:chPref val="0"/>
        </dgm:presLayoutVars>
      </dgm:prSet>
      <dgm:spPr/>
    </dgm:pt>
    <dgm:pt modelId="{703BA1C4-7860-47D9-A3C5-B97C8FF99392}" type="pres">
      <dgm:prSet presAssocID="{F29F3F86-2E6A-4507-A478-2D7ACDAB5540}" presName="sibTrans" presStyleCnt="0"/>
      <dgm:spPr/>
    </dgm:pt>
    <dgm:pt modelId="{6B8F341B-C444-4A53-8BAC-AB5AB29A91C6}" type="pres">
      <dgm:prSet presAssocID="{917587D0-3E40-4A03-B009-70D26FE34410}" presName="compNode" presStyleCnt="0"/>
      <dgm:spPr/>
    </dgm:pt>
    <dgm:pt modelId="{D98A8A06-C400-4C77-8BEB-8510BE3309B4}" type="pres">
      <dgm:prSet presAssocID="{917587D0-3E40-4A03-B009-70D26FE34410}" presName="bgRect" presStyleLbl="bgShp" presStyleIdx="2" presStyleCnt="6"/>
      <dgm:spPr/>
    </dgm:pt>
    <dgm:pt modelId="{E8A975C2-E08A-4233-A67F-CA6DE6340C31}" type="pres">
      <dgm:prSet presAssocID="{917587D0-3E40-4A03-B009-70D26FE3441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962843F4-6EAC-4674-BD1A-89909DA0ADAC}" type="pres">
      <dgm:prSet presAssocID="{917587D0-3E40-4A03-B009-70D26FE34410}" presName="spaceRect" presStyleCnt="0"/>
      <dgm:spPr/>
    </dgm:pt>
    <dgm:pt modelId="{49315D2E-3804-45F5-8205-6BEE4BFE5697}" type="pres">
      <dgm:prSet presAssocID="{917587D0-3E40-4A03-B009-70D26FE34410}" presName="parTx" presStyleLbl="revTx" presStyleIdx="2" presStyleCnt="6">
        <dgm:presLayoutVars>
          <dgm:chMax val="0"/>
          <dgm:chPref val="0"/>
        </dgm:presLayoutVars>
      </dgm:prSet>
      <dgm:spPr/>
    </dgm:pt>
    <dgm:pt modelId="{162A051B-5765-426E-954B-3695EFC140B2}" type="pres">
      <dgm:prSet presAssocID="{3ECD6C59-51D4-47A8-9671-7D334192702D}" presName="sibTrans" presStyleCnt="0"/>
      <dgm:spPr/>
    </dgm:pt>
    <dgm:pt modelId="{7BC18125-9B54-4CEF-A46F-8B1F3CD0A58B}" type="pres">
      <dgm:prSet presAssocID="{AC9FFC34-B77B-4AFA-B096-5B43879E3B70}" presName="compNode" presStyleCnt="0"/>
      <dgm:spPr/>
    </dgm:pt>
    <dgm:pt modelId="{A5445186-764E-4325-8D3F-5302A74483D3}" type="pres">
      <dgm:prSet presAssocID="{AC9FFC34-B77B-4AFA-B096-5B43879E3B70}" presName="bgRect" presStyleLbl="bgShp" presStyleIdx="3" presStyleCnt="6"/>
      <dgm:spPr/>
    </dgm:pt>
    <dgm:pt modelId="{3C7027F8-83FB-4CF4-9777-0FF73081FE53}" type="pres">
      <dgm:prSet presAssocID="{AC9FFC34-B77B-4AFA-B096-5B43879E3B7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BF350255-4723-4EC4-A242-70A383FF7873}" type="pres">
      <dgm:prSet presAssocID="{AC9FFC34-B77B-4AFA-B096-5B43879E3B70}" presName="spaceRect" presStyleCnt="0"/>
      <dgm:spPr/>
    </dgm:pt>
    <dgm:pt modelId="{2AEC881C-2C7F-4DEE-8E75-46CDF25370B7}" type="pres">
      <dgm:prSet presAssocID="{AC9FFC34-B77B-4AFA-B096-5B43879E3B70}" presName="parTx" presStyleLbl="revTx" presStyleIdx="3" presStyleCnt="6">
        <dgm:presLayoutVars>
          <dgm:chMax val="0"/>
          <dgm:chPref val="0"/>
        </dgm:presLayoutVars>
      </dgm:prSet>
      <dgm:spPr/>
    </dgm:pt>
    <dgm:pt modelId="{D9D61EB0-E15B-46D5-8488-9D5D33D09F68}" type="pres">
      <dgm:prSet presAssocID="{6AEBDD62-C32E-4542-88DC-C8B89B16E8DA}" presName="sibTrans" presStyleCnt="0"/>
      <dgm:spPr/>
    </dgm:pt>
    <dgm:pt modelId="{21512A7B-1BCB-424B-9D96-683E0695095E}" type="pres">
      <dgm:prSet presAssocID="{29120B3B-9FD3-4318-A91E-4B28C2451FD1}" presName="compNode" presStyleCnt="0"/>
      <dgm:spPr/>
    </dgm:pt>
    <dgm:pt modelId="{6E71DFF8-06D4-4B66-BF57-075A359052D4}" type="pres">
      <dgm:prSet presAssocID="{29120B3B-9FD3-4318-A91E-4B28C2451FD1}" presName="bgRect" presStyleLbl="bgShp" presStyleIdx="4" presStyleCnt="6"/>
      <dgm:spPr/>
    </dgm:pt>
    <dgm:pt modelId="{77ACE706-5CCF-4297-B2AC-1FB3A1AF9CC6}" type="pres">
      <dgm:prSet presAssocID="{29120B3B-9FD3-4318-A91E-4B28C2451FD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C3D6AE6-5BFB-4F52-BBAE-EB7198D36FF5}" type="pres">
      <dgm:prSet presAssocID="{29120B3B-9FD3-4318-A91E-4B28C2451FD1}" presName="spaceRect" presStyleCnt="0"/>
      <dgm:spPr/>
    </dgm:pt>
    <dgm:pt modelId="{89BA0EBE-D200-46A3-88BC-403B65BF3B84}" type="pres">
      <dgm:prSet presAssocID="{29120B3B-9FD3-4318-A91E-4B28C2451FD1}" presName="parTx" presStyleLbl="revTx" presStyleIdx="4" presStyleCnt="6">
        <dgm:presLayoutVars>
          <dgm:chMax val="0"/>
          <dgm:chPref val="0"/>
        </dgm:presLayoutVars>
      </dgm:prSet>
      <dgm:spPr/>
    </dgm:pt>
    <dgm:pt modelId="{0A982907-45D0-4556-B476-5B8C8BFE7552}" type="pres">
      <dgm:prSet presAssocID="{7DA462D0-038F-4790-AD7B-0BE35226605F}" presName="sibTrans" presStyleCnt="0"/>
      <dgm:spPr/>
    </dgm:pt>
    <dgm:pt modelId="{63E7F02B-CFBF-4FF6-AFC1-FBDB9E0C5627}" type="pres">
      <dgm:prSet presAssocID="{CAD3E9CD-76A4-4A7F-84B1-04B3F83AA877}" presName="compNode" presStyleCnt="0"/>
      <dgm:spPr/>
    </dgm:pt>
    <dgm:pt modelId="{0A66A8C3-5831-4135-A1C8-142A43AC9161}" type="pres">
      <dgm:prSet presAssocID="{CAD3E9CD-76A4-4A7F-84B1-04B3F83AA877}" presName="bgRect" presStyleLbl="bgShp" presStyleIdx="5" presStyleCnt="6"/>
      <dgm:spPr/>
    </dgm:pt>
    <dgm:pt modelId="{1920BBB5-96D4-45CD-9D26-B3BDEFAE255F}" type="pres">
      <dgm:prSet presAssocID="{CAD3E9CD-76A4-4A7F-84B1-04B3F83AA87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33A895F-8E11-4A64-B35D-2ABD62E93640}" type="pres">
      <dgm:prSet presAssocID="{CAD3E9CD-76A4-4A7F-84B1-04B3F83AA877}" presName="spaceRect" presStyleCnt="0"/>
      <dgm:spPr/>
    </dgm:pt>
    <dgm:pt modelId="{E1F77867-769C-4563-94A1-3AB09F12BBEA}" type="pres">
      <dgm:prSet presAssocID="{CAD3E9CD-76A4-4A7F-84B1-04B3F83AA87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134F413-6B39-4890-9268-F7CE4E89638F}" srcId="{60195195-1AD6-443D-B144-47CA38C14961}" destId="{CAD3E9CD-76A4-4A7F-84B1-04B3F83AA877}" srcOrd="5" destOrd="0" parTransId="{D7E2B678-1305-480A-A53B-7572FE4748CA}" sibTransId="{8E967993-8F60-4666-A4EF-A937BC4273D4}"/>
    <dgm:cxn modelId="{CD3EA014-267C-4F6B-90CE-78DD05F4CCCF}" srcId="{60195195-1AD6-443D-B144-47CA38C14961}" destId="{917587D0-3E40-4A03-B009-70D26FE34410}" srcOrd="2" destOrd="0" parTransId="{3BE58435-D518-480C-BBA6-D2CB38C77767}" sibTransId="{3ECD6C59-51D4-47A8-9671-7D334192702D}"/>
    <dgm:cxn modelId="{AA3F0916-4D57-4B6C-AE3A-7D3D145F85D5}" srcId="{60195195-1AD6-443D-B144-47CA38C14961}" destId="{0592229E-4CB6-4A35-B5DE-98F2D8D9975C}" srcOrd="1" destOrd="0" parTransId="{0F2127DB-AA18-4AF8-89B5-E5E37C426A51}" sibTransId="{F29F3F86-2E6A-4507-A478-2D7ACDAB5540}"/>
    <dgm:cxn modelId="{F971EF32-D098-4FBB-A053-D837AFB5803B}" type="presOf" srcId="{CAD3E9CD-76A4-4A7F-84B1-04B3F83AA877}" destId="{E1F77867-769C-4563-94A1-3AB09F12BBEA}" srcOrd="0" destOrd="0" presId="urn:microsoft.com/office/officeart/2018/2/layout/IconVerticalSolidList"/>
    <dgm:cxn modelId="{5214EA34-5412-41DF-9430-955ACC3936A0}" type="presOf" srcId="{AC9FFC34-B77B-4AFA-B096-5B43879E3B70}" destId="{2AEC881C-2C7F-4DEE-8E75-46CDF25370B7}" srcOrd="0" destOrd="0" presId="urn:microsoft.com/office/officeart/2018/2/layout/IconVerticalSolidList"/>
    <dgm:cxn modelId="{647B4748-2418-4F52-8834-20778EBF05DC}" type="presOf" srcId="{0592229E-4CB6-4A35-B5DE-98F2D8D9975C}" destId="{9B916894-C86D-4248-A946-BAFFA43CB197}" srcOrd="0" destOrd="0" presId="urn:microsoft.com/office/officeart/2018/2/layout/IconVerticalSolidList"/>
    <dgm:cxn modelId="{C8E5466B-D7C1-4A96-AA6B-F1FF64525744}" srcId="{60195195-1AD6-443D-B144-47CA38C14961}" destId="{E4FAB59B-C086-40AC-89D1-881DABD69BED}" srcOrd="0" destOrd="0" parTransId="{621EE91D-3E05-4C6A-933D-2563693B195E}" sibTransId="{D179C486-928D-4D39-AC34-7BA1F5A937D3}"/>
    <dgm:cxn modelId="{A521D56C-C964-446E-8F30-DA63921F4379}" type="presOf" srcId="{917587D0-3E40-4A03-B009-70D26FE34410}" destId="{49315D2E-3804-45F5-8205-6BEE4BFE5697}" srcOrd="0" destOrd="0" presId="urn:microsoft.com/office/officeart/2018/2/layout/IconVerticalSolidList"/>
    <dgm:cxn modelId="{7E9CF88E-D94D-41F6-ABC0-6C30949C2AA3}" type="presOf" srcId="{E4FAB59B-C086-40AC-89D1-881DABD69BED}" destId="{66ECD50F-4CA9-4467-8CA2-EE227FCFE153}" srcOrd="0" destOrd="0" presId="urn:microsoft.com/office/officeart/2018/2/layout/IconVerticalSolidList"/>
    <dgm:cxn modelId="{AA423898-B521-4CC4-B29F-21986A2FA746}" srcId="{60195195-1AD6-443D-B144-47CA38C14961}" destId="{29120B3B-9FD3-4318-A91E-4B28C2451FD1}" srcOrd="4" destOrd="0" parTransId="{0EE97263-5AD7-4486-B80F-ED4E48594C18}" sibTransId="{7DA462D0-038F-4790-AD7B-0BE35226605F}"/>
    <dgm:cxn modelId="{8CFAABA7-FF42-4B5E-8AA3-7C57D63258B6}" type="presOf" srcId="{60195195-1AD6-443D-B144-47CA38C14961}" destId="{FC72EA2A-EFDF-4B03-B35A-1181C478A77D}" srcOrd="0" destOrd="0" presId="urn:microsoft.com/office/officeart/2018/2/layout/IconVerticalSolidList"/>
    <dgm:cxn modelId="{3FEC89C9-243F-4CCC-B3E4-4709B6BB93C7}" type="presOf" srcId="{29120B3B-9FD3-4318-A91E-4B28C2451FD1}" destId="{89BA0EBE-D200-46A3-88BC-403B65BF3B84}" srcOrd="0" destOrd="0" presId="urn:microsoft.com/office/officeart/2018/2/layout/IconVerticalSolidList"/>
    <dgm:cxn modelId="{14D476FB-D26A-468F-AEE4-1D8B3B752079}" srcId="{60195195-1AD6-443D-B144-47CA38C14961}" destId="{AC9FFC34-B77B-4AFA-B096-5B43879E3B70}" srcOrd="3" destOrd="0" parTransId="{DF0DDD1E-CCEE-4A39-80A9-C4BE72DE3D9C}" sibTransId="{6AEBDD62-C32E-4542-88DC-C8B89B16E8DA}"/>
    <dgm:cxn modelId="{40A92B21-B466-4951-B979-7B0FB6AEE273}" type="presParOf" srcId="{FC72EA2A-EFDF-4B03-B35A-1181C478A77D}" destId="{C1AF6C1F-7BB6-4967-8800-4392B15B59B3}" srcOrd="0" destOrd="0" presId="urn:microsoft.com/office/officeart/2018/2/layout/IconVerticalSolidList"/>
    <dgm:cxn modelId="{28512A56-CE0D-4FF4-953B-00C75EF6C74F}" type="presParOf" srcId="{C1AF6C1F-7BB6-4967-8800-4392B15B59B3}" destId="{1AFE6D74-6184-4355-AC3F-FFC9BF9E2A25}" srcOrd="0" destOrd="0" presId="urn:microsoft.com/office/officeart/2018/2/layout/IconVerticalSolidList"/>
    <dgm:cxn modelId="{A4D79048-F3B1-4D38-8101-7FEFA776D894}" type="presParOf" srcId="{C1AF6C1F-7BB6-4967-8800-4392B15B59B3}" destId="{13EBCCEF-25D4-444B-9768-7A7B80D0D28E}" srcOrd="1" destOrd="0" presId="urn:microsoft.com/office/officeart/2018/2/layout/IconVerticalSolidList"/>
    <dgm:cxn modelId="{83E31903-9562-45FC-B9EA-A3372F0A3F2A}" type="presParOf" srcId="{C1AF6C1F-7BB6-4967-8800-4392B15B59B3}" destId="{5A191C18-6A50-4568-AC1A-AD4E366A0DF7}" srcOrd="2" destOrd="0" presId="urn:microsoft.com/office/officeart/2018/2/layout/IconVerticalSolidList"/>
    <dgm:cxn modelId="{7AE96361-D5B1-4F5C-8926-11EC4C43E59D}" type="presParOf" srcId="{C1AF6C1F-7BB6-4967-8800-4392B15B59B3}" destId="{66ECD50F-4CA9-4467-8CA2-EE227FCFE153}" srcOrd="3" destOrd="0" presId="urn:microsoft.com/office/officeart/2018/2/layout/IconVerticalSolidList"/>
    <dgm:cxn modelId="{8B08DD6C-7653-4DF8-8437-29F45B8FBB35}" type="presParOf" srcId="{FC72EA2A-EFDF-4B03-B35A-1181C478A77D}" destId="{FFA46487-5D0B-45A0-8AC8-6C75562E6718}" srcOrd="1" destOrd="0" presId="urn:microsoft.com/office/officeart/2018/2/layout/IconVerticalSolidList"/>
    <dgm:cxn modelId="{7EA95125-51B9-432B-8CD6-FFA2999CED31}" type="presParOf" srcId="{FC72EA2A-EFDF-4B03-B35A-1181C478A77D}" destId="{3DCB5DAD-1EEF-4147-B30F-C5F939D97187}" srcOrd="2" destOrd="0" presId="urn:microsoft.com/office/officeart/2018/2/layout/IconVerticalSolidList"/>
    <dgm:cxn modelId="{EB3B9E8A-061B-4020-97CB-F893933B205E}" type="presParOf" srcId="{3DCB5DAD-1EEF-4147-B30F-C5F939D97187}" destId="{23B1A52C-CFF4-42C9-8513-FE35516C363B}" srcOrd="0" destOrd="0" presId="urn:microsoft.com/office/officeart/2018/2/layout/IconVerticalSolidList"/>
    <dgm:cxn modelId="{76F187AE-3471-4B9E-976A-4960DC347E30}" type="presParOf" srcId="{3DCB5DAD-1EEF-4147-B30F-C5F939D97187}" destId="{CE75F189-A799-49C7-A5F8-356BA7007212}" srcOrd="1" destOrd="0" presId="urn:microsoft.com/office/officeart/2018/2/layout/IconVerticalSolidList"/>
    <dgm:cxn modelId="{96C123F4-2944-4BA9-A9CE-42D4165C7976}" type="presParOf" srcId="{3DCB5DAD-1EEF-4147-B30F-C5F939D97187}" destId="{8696ACA6-1EB6-4767-B443-A30BD08ECAAD}" srcOrd="2" destOrd="0" presId="urn:microsoft.com/office/officeart/2018/2/layout/IconVerticalSolidList"/>
    <dgm:cxn modelId="{18463B48-1984-42BC-8414-B72D9ACC8F0C}" type="presParOf" srcId="{3DCB5DAD-1EEF-4147-B30F-C5F939D97187}" destId="{9B916894-C86D-4248-A946-BAFFA43CB197}" srcOrd="3" destOrd="0" presId="urn:microsoft.com/office/officeart/2018/2/layout/IconVerticalSolidList"/>
    <dgm:cxn modelId="{C8C9456D-AF6E-4797-A9EA-4E0FB30F84FA}" type="presParOf" srcId="{FC72EA2A-EFDF-4B03-B35A-1181C478A77D}" destId="{703BA1C4-7860-47D9-A3C5-B97C8FF99392}" srcOrd="3" destOrd="0" presId="urn:microsoft.com/office/officeart/2018/2/layout/IconVerticalSolidList"/>
    <dgm:cxn modelId="{18614B8E-787C-43FD-A837-4762FF022A60}" type="presParOf" srcId="{FC72EA2A-EFDF-4B03-B35A-1181C478A77D}" destId="{6B8F341B-C444-4A53-8BAC-AB5AB29A91C6}" srcOrd="4" destOrd="0" presId="urn:microsoft.com/office/officeart/2018/2/layout/IconVerticalSolidList"/>
    <dgm:cxn modelId="{78430B23-8764-49AD-A2BB-CA480D92E5CA}" type="presParOf" srcId="{6B8F341B-C444-4A53-8BAC-AB5AB29A91C6}" destId="{D98A8A06-C400-4C77-8BEB-8510BE3309B4}" srcOrd="0" destOrd="0" presId="urn:microsoft.com/office/officeart/2018/2/layout/IconVerticalSolidList"/>
    <dgm:cxn modelId="{8D39AE67-815D-486A-8309-70E89172F1E2}" type="presParOf" srcId="{6B8F341B-C444-4A53-8BAC-AB5AB29A91C6}" destId="{E8A975C2-E08A-4233-A67F-CA6DE6340C31}" srcOrd="1" destOrd="0" presId="urn:microsoft.com/office/officeart/2018/2/layout/IconVerticalSolidList"/>
    <dgm:cxn modelId="{12A7C46F-2C0A-47A8-851B-9F1AAA79AC78}" type="presParOf" srcId="{6B8F341B-C444-4A53-8BAC-AB5AB29A91C6}" destId="{962843F4-6EAC-4674-BD1A-89909DA0ADAC}" srcOrd="2" destOrd="0" presId="urn:microsoft.com/office/officeart/2018/2/layout/IconVerticalSolidList"/>
    <dgm:cxn modelId="{48C6621F-2191-4B1B-8E91-2B525664E6E3}" type="presParOf" srcId="{6B8F341B-C444-4A53-8BAC-AB5AB29A91C6}" destId="{49315D2E-3804-45F5-8205-6BEE4BFE5697}" srcOrd="3" destOrd="0" presId="urn:microsoft.com/office/officeart/2018/2/layout/IconVerticalSolidList"/>
    <dgm:cxn modelId="{54185C85-36B4-4162-B7E3-732914662E75}" type="presParOf" srcId="{FC72EA2A-EFDF-4B03-B35A-1181C478A77D}" destId="{162A051B-5765-426E-954B-3695EFC140B2}" srcOrd="5" destOrd="0" presId="urn:microsoft.com/office/officeart/2018/2/layout/IconVerticalSolidList"/>
    <dgm:cxn modelId="{9B2065A1-E5C9-4CA8-8324-CCF94F11629B}" type="presParOf" srcId="{FC72EA2A-EFDF-4B03-B35A-1181C478A77D}" destId="{7BC18125-9B54-4CEF-A46F-8B1F3CD0A58B}" srcOrd="6" destOrd="0" presId="urn:microsoft.com/office/officeart/2018/2/layout/IconVerticalSolidList"/>
    <dgm:cxn modelId="{F334BA85-265E-4036-BE41-81FB812D46AF}" type="presParOf" srcId="{7BC18125-9B54-4CEF-A46F-8B1F3CD0A58B}" destId="{A5445186-764E-4325-8D3F-5302A74483D3}" srcOrd="0" destOrd="0" presId="urn:microsoft.com/office/officeart/2018/2/layout/IconVerticalSolidList"/>
    <dgm:cxn modelId="{D82DB1FA-5023-452E-9FCE-1BE0254BA8CB}" type="presParOf" srcId="{7BC18125-9B54-4CEF-A46F-8B1F3CD0A58B}" destId="{3C7027F8-83FB-4CF4-9777-0FF73081FE53}" srcOrd="1" destOrd="0" presId="urn:microsoft.com/office/officeart/2018/2/layout/IconVerticalSolidList"/>
    <dgm:cxn modelId="{D1FD4DBD-515E-4AE1-A02F-850730A364C0}" type="presParOf" srcId="{7BC18125-9B54-4CEF-A46F-8B1F3CD0A58B}" destId="{BF350255-4723-4EC4-A242-70A383FF7873}" srcOrd="2" destOrd="0" presId="urn:microsoft.com/office/officeart/2018/2/layout/IconVerticalSolidList"/>
    <dgm:cxn modelId="{671A1F69-0FA9-49E3-B952-9FFA4681E45F}" type="presParOf" srcId="{7BC18125-9B54-4CEF-A46F-8B1F3CD0A58B}" destId="{2AEC881C-2C7F-4DEE-8E75-46CDF25370B7}" srcOrd="3" destOrd="0" presId="urn:microsoft.com/office/officeart/2018/2/layout/IconVerticalSolidList"/>
    <dgm:cxn modelId="{5A2C951A-1580-4304-A7B6-AD28A64B4DA0}" type="presParOf" srcId="{FC72EA2A-EFDF-4B03-B35A-1181C478A77D}" destId="{D9D61EB0-E15B-46D5-8488-9D5D33D09F68}" srcOrd="7" destOrd="0" presId="urn:microsoft.com/office/officeart/2018/2/layout/IconVerticalSolidList"/>
    <dgm:cxn modelId="{8ABADE01-799B-4203-93A4-21B390528BD0}" type="presParOf" srcId="{FC72EA2A-EFDF-4B03-B35A-1181C478A77D}" destId="{21512A7B-1BCB-424B-9D96-683E0695095E}" srcOrd="8" destOrd="0" presId="urn:microsoft.com/office/officeart/2018/2/layout/IconVerticalSolidList"/>
    <dgm:cxn modelId="{8ACC0D8A-1A5D-4940-8976-1BBFBE9161C6}" type="presParOf" srcId="{21512A7B-1BCB-424B-9D96-683E0695095E}" destId="{6E71DFF8-06D4-4B66-BF57-075A359052D4}" srcOrd="0" destOrd="0" presId="urn:microsoft.com/office/officeart/2018/2/layout/IconVerticalSolidList"/>
    <dgm:cxn modelId="{E56D75CD-BEC9-45E8-9A4A-85EC24353550}" type="presParOf" srcId="{21512A7B-1BCB-424B-9D96-683E0695095E}" destId="{77ACE706-5CCF-4297-B2AC-1FB3A1AF9CC6}" srcOrd="1" destOrd="0" presId="urn:microsoft.com/office/officeart/2018/2/layout/IconVerticalSolidList"/>
    <dgm:cxn modelId="{DB84404D-F7FF-4D31-8DCD-981D5150E515}" type="presParOf" srcId="{21512A7B-1BCB-424B-9D96-683E0695095E}" destId="{AC3D6AE6-5BFB-4F52-BBAE-EB7198D36FF5}" srcOrd="2" destOrd="0" presId="urn:microsoft.com/office/officeart/2018/2/layout/IconVerticalSolidList"/>
    <dgm:cxn modelId="{646239BE-6DA8-4B9F-AF8B-0CE5DB7120AC}" type="presParOf" srcId="{21512A7B-1BCB-424B-9D96-683E0695095E}" destId="{89BA0EBE-D200-46A3-88BC-403B65BF3B84}" srcOrd="3" destOrd="0" presId="urn:microsoft.com/office/officeart/2018/2/layout/IconVerticalSolidList"/>
    <dgm:cxn modelId="{42D106B7-341F-4428-BF2F-2646655E9BDA}" type="presParOf" srcId="{FC72EA2A-EFDF-4B03-B35A-1181C478A77D}" destId="{0A982907-45D0-4556-B476-5B8C8BFE7552}" srcOrd="9" destOrd="0" presId="urn:microsoft.com/office/officeart/2018/2/layout/IconVerticalSolidList"/>
    <dgm:cxn modelId="{789A8E6D-CA03-49C7-8242-B6BA9A0552CD}" type="presParOf" srcId="{FC72EA2A-EFDF-4B03-B35A-1181C478A77D}" destId="{63E7F02B-CFBF-4FF6-AFC1-FBDB9E0C5627}" srcOrd="10" destOrd="0" presId="urn:microsoft.com/office/officeart/2018/2/layout/IconVerticalSolidList"/>
    <dgm:cxn modelId="{3F20AD4B-A99E-4C12-8AB0-B73A144C51D7}" type="presParOf" srcId="{63E7F02B-CFBF-4FF6-AFC1-FBDB9E0C5627}" destId="{0A66A8C3-5831-4135-A1C8-142A43AC9161}" srcOrd="0" destOrd="0" presId="urn:microsoft.com/office/officeart/2018/2/layout/IconVerticalSolidList"/>
    <dgm:cxn modelId="{874A16D7-8A1E-4B84-8111-621B5690D48E}" type="presParOf" srcId="{63E7F02B-CFBF-4FF6-AFC1-FBDB9E0C5627}" destId="{1920BBB5-96D4-45CD-9D26-B3BDEFAE255F}" srcOrd="1" destOrd="0" presId="urn:microsoft.com/office/officeart/2018/2/layout/IconVerticalSolidList"/>
    <dgm:cxn modelId="{2717649C-4568-456E-A521-608F6F130552}" type="presParOf" srcId="{63E7F02B-CFBF-4FF6-AFC1-FBDB9E0C5627}" destId="{533A895F-8E11-4A64-B35D-2ABD62E93640}" srcOrd="2" destOrd="0" presId="urn:microsoft.com/office/officeart/2018/2/layout/IconVerticalSolidList"/>
    <dgm:cxn modelId="{EABD5D3A-BB24-4820-ADFB-F2B7B1A8A72E}" type="presParOf" srcId="{63E7F02B-CFBF-4FF6-AFC1-FBDB9E0C5627}" destId="{E1F77867-769C-4563-94A1-3AB09F12BB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8F5A3-383A-4C04-AA6B-318590A31B4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13403-BE0E-4A83-BCB3-0E117CA02EB4}">
      <dgm:prSet custT="1"/>
      <dgm:spPr>
        <a:xfrm>
          <a:off x="3364992" y="1912"/>
          <a:ext cx="3785616" cy="836060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Economic research:</a:t>
          </a:r>
          <a:r>
            <a:rPr lang="en-US" sz="18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Institute of Applied Economics in partnership with other research entities will conduct objective economic research and analysis on the Aerospace &amp; Defense sector.</a:t>
          </a:r>
        </a:p>
      </dgm:t>
    </dgm:pt>
    <dgm:pt modelId="{75CEB8CB-FDA3-4B4C-84DF-A855E7023B05}" type="parTrans" cxnId="{C456551E-F460-4B31-8F43-23187BCAF601}">
      <dgm:prSet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A7E42ADE-408F-4340-88A7-C406266E5FA7}" type="sibTrans" cxnId="{C456551E-F460-4B31-8F43-23187BCAF601}">
      <dgm:prSet custT="1"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0112F2DA-D82D-49CB-9BDD-8B85853C12F9}">
      <dgm:prSet custT="1"/>
      <dgm:spPr>
        <a:xfrm>
          <a:off x="3364992" y="879775"/>
          <a:ext cx="3785616" cy="836060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Industry councils:</a:t>
          </a:r>
          <a:r>
            <a:rPr lang="en-US" sz="18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can establish a regional Industry Council to identify and attract Aerospace &amp; Defense businesses. The council can examine the needs of Aerospace &amp; Defense businesses in LA County and work to create policies and programs that support their growth.</a:t>
          </a:r>
        </a:p>
      </dgm:t>
    </dgm:pt>
    <dgm:pt modelId="{14A13732-7813-4F8F-9CAC-DB693228117E}" type="parTrans" cxnId="{F9B796A3-BBD3-47E7-BD46-CC5E78FC7D42}">
      <dgm:prSet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AEABD108-4EA7-4367-8BEA-BB26A206A1C4}" type="sibTrans" cxnId="{F9B796A3-BBD3-47E7-BD46-CC5E78FC7D42}">
      <dgm:prSet custT="1"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EB113CFF-83C1-4B84-8D9D-D298F3882806}">
      <dgm:prSet custT="1"/>
      <dgm:spPr>
        <a:xfrm>
          <a:off x="3364992" y="1757638"/>
          <a:ext cx="3785616" cy="836060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Business Assistance:</a:t>
          </a:r>
          <a:r>
            <a:rPr lang="en-US" sz="18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and other strategic partners will provide support for Aerospace &amp; Defense businesses by offering assistance with business attraction, retention, and expansion.</a:t>
          </a:r>
        </a:p>
      </dgm:t>
    </dgm:pt>
    <dgm:pt modelId="{A39358CF-BA50-4012-A538-08E8E80D8433}" type="parTrans" cxnId="{FB1FDA22-BE68-459C-8AF3-9753B1BB1F44}">
      <dgm:prSet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12BF24C6-ABEE-4AE8-B6C7-FE12D3410F48}" type="sibTrans" cxnId="{FB1FDA22-BE68-459C-8AF3-9753B1BB1F44}">
      <dgm:prSet custT="1"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0308CDC6-8EE1-43C9-A8A0-7553F370483A}">
      <dgm:prSet custT="1"/>
      <dgm:spPr>
        <a:xfrm>
          <a:off x="3364992" y="2635502"/>
          <a:ext cx="3785616" cy="836060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Foreign direct investment:</a:t>
          </a:r>
          <a:r>
            <a:rPr lang="en-US" sz="18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through its subsidiary World Trade Center LA, can work with international investors to attract foreign investment in Aerospace &amp; Defense companies located in LA County.</a:t>
          </a:r>
        </a:p>
      </dgm:t>
    </dgm:pt>
    <dgm:pt modelId="{4B53D94B-A3C2-43F6-BC47-B4A7CAB5EEA7}" type="parTrans" cxnId="{44883E2F-BBF1-47EA-B1E5-6890D03B482B}">
      <dgm:prSet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0B3B65CF-19D2-4E94-BCF1-2FA55B0E2E23}" type="sibTrans" cxnId="{44883E2F-BBF1-47EA-B1E5-6890D03B482B}">
      <dgm:prSet custT="1"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D026195A-8F6B-4D9A-A4FD-E2B317014980}">
      <dgm:prSet custT="1"/>
      <dgm:spPr>
        <a:xfrm>
          <a:off x="3364992" y="3513365"/>
          <a:ext cx="3785616" cy="836060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Workforce Development:</a:t>
          </a:r>
          <a:r>
            <a:rPr lang="en-US" sz="18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along with industry partners will work with community colleges and universities to align education and training with evolving industry trends in Aerospace &amp; Defense.</a:t>
          </a:r>
        </a:p>
      </dgm:t>
    </dgm:pt>
    <dgm:pt modelId="{A1CD754E-A0E0-4F2F-BA16-CE5743A00978}" type="parTrans" cxnId="{3AD954E9-ECBF-41FD-9641-0E8A16D1ACCF}">
      <dgm:prSet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8EEDB93B-0EF2-4A6D-9AB2-501D006D9DC3}" type="sibTrans" cxnId="{3AD954E9-ECBF-41FD-9641-0E8A16D1ACCF}">
      <dgm:prSet/>
      <dgm:spPr/>
      <dgm:t>
        <a:bodyPr/>
        <a:lstStyle/>
        <a:p>
          <a:endParaRPr lang="en-US" sz="1800">
            <a:latin typeface="Georgia" panose="02040502050405020303" pitchFamily="18" charset="0"/>
          </a:endParaRPr>
        </a:p>
      </dgm:t>
    </dgm:pt>
    <dgm:pt modelId="{6E5F0103-3BDF-45D7-9D76-9F6CDB3CADC2}" type="pres">
      <dgm:prSet presAssocID="{D8B8F5A3-383A-4C04-AA6B-318590A31B46}" presName="outerComposite" presStyleCnt="0">
        <dgm:presLayoutVars>
          <dgm:chMax val="5"/>
          <dgm:dir/>
          <dgm:resizeHandles val="exact"/>
        </dgm:presLayoutVars>
      </dgm:prSet>
      <dgm:spPr/>
    </dgm:pt>
    <dgm:pt modelId="{164AB45C-2500-4CAD-847C-8A43FD8415F8}" type="pres">
      <dgm:prSet presAssocID="{D8B8F5A3-383A-4C04-AA6B-318590A31B46}" presName="dummyMaxCanvas" presStyleCnt="0">
        <dgm:presLayoutVars/>
      </dgm:prSet>
      <dgm:spPr/>
    </dgm:pt>
    <dgm:pt modelId="{EF72F934-A242-4B53-866D-C731A6572BE1}" type="pres">
      <dgm:prSet presAssocID="{D8B8F5A3-383A-4C04-AA6B-318590A31B46}" presName="FiveNodes_1" presStyleLbl="node1" presStyleIdx="0" presStyleCnt="5" custLinFactNeighborX="-6839" custLinFactNeighborY="-2049">
        <dgm:presLayoutVars>
          <dgm:bulletEnabled val="1"/>
        </dgm:presLayoutVars>
      </dgm:prSet>
      <dgm:spPr/>
    </dgm:pt>
    <dgm:pt modelId="{5FA8BBB6-2F5C-44E3-8E73-166085103898}" type="pres">
      <dgm:prSet presAssocID="{D8B8F5A3-383A-4C04-AA6B-318590A31B46}" presName="FiveNodes_2" presStyleLbl="node1" presStyleIdx="1" presStyleCnt="5">
        <dgm:presLayoutVars>
          <dgm:bulletEnabled val="1"/>
        </dgm:presLayoutVars>
      </dgm:prSet>
      <dgm:spPr/>
    </dgm:pt>
    <dgm:pt modelId="{FDB204E7-0965-4F44-978B-0D9CB806099A}" type="pres">
      <dgm:prSet presAssocID="{D8B8F5A3-383A-4C04-AA6B-318590A31B46}" presName="FiveNodes_3" presStyleLbl="node1" presStyleIdx="2" presStyleCnt="5">
        <dgm:presLayoutVars>
          <dgm:bulletEnabled val="1"/>
        </dgm:presLayoutVars>
      </dgm:prSet>
      <dgm:spPr/>
    </dgm:pt>
    <dgm:pt modelId="{778583AA-5641-4617-8474-A0133985DAF3}" type="pres">
      <dgm:prSet presAssocID="{D8B8F5A3-383A-4C04-AA6B-318590A31B46}" presName="FiveNodes_4" presStyleLbl="node1" presStyleIdx="3" presStyleCnt="5">
        <dgm:presLayoutVars>
          <dgm:bulletEnabled val="1"/>
        </dgm:presLayoutVars>
      </dgm:prSet>
      <dgm:spPr/>
    </dgm:pt>
    <dgm:pt modelId="{AE80F7CF-0669-4D08-861D-203E0DE4810A}" type="pres">
      <dgm:prSet presAssocID="{D8B8F5A3-383A-4C04-AA6B-318590A31B46}" presName="FiveNodes_5" presStyleLbl="node1" presStyleIdx="4" presStyleCnt="5">
        <dgm:presLayoutVars>
          <dgm:bulletEnabled val="1"/>
        </dgm:presLayoutVars>
      </dgm:prSet>
      <dgm:spPr/>
    </dgm:pt>
    <dgm:pt modelId="{50312513-FA01-4042-84DB-4B43C0700B59}" type="pres">
      <dgm:prSet presAssocID="{D8B8F5A3-383A-4C04-AA6B-318590A31B46}" presName="FiveConn_1-2" presStyleLbl="fgAccFollowNode1" presStyleIdx="0" presStyleCnt="4">
        <dgm:presLayoutVars>
          <dgm:bulletEnabled val="1"/>
        </dgm:presLayoutVars>
      </dgm:prSet>
      <dgm:spPr/>
    </dgm:pt>
    <dgm:pt modelId="{BAEF3126-0353-4598-A0A1-4A75F2696D40}" type="pres">
      <dgm:prSet presAssocID="{D8B8F5A3-383A-4C04-AA6B-318590A31B46}" presName="FiveConn_2-3" presStyleLbl="fgAccFollowNode1" presStyleIdx="1" presStyleCnt="4">
        <dgm:presLayoutVars>
          <dgm:bulletEnabled val="1"/>
        </dgm:presLayoutVars>
      </dgm:prSet>
      <dgm:spPr/>
    </dgm:pt>
    <dgm:pt modelId="{01C30ABF-EEC2-4BBA-991B-AC23A25A2065}" type="pres">
      <dgm:prSet presAssocID="{D8B8F5A3-383A-4C04-AA6B-318590A31B46}" presName="FiveConn_3-4" presStyleLbl="fgAccFollowNode1" presStyleIdx="2" presStyleCnt="4">
        <dgm:presLayoutVars>
          <dgm:bulletEnabled val="1"/>
        </dgm:presLayoutVars>
      </dgm:prSet>
      <dgm:spPr/>
    </dgm:pt>
    <dgm:pt modelId="{3E05E079-FEC8-4233-95D2-F8889481952A}" type="pres">
      <dgm:prSet presAssocID="{D8B8F5A3-383A-4C04-AA6B-318590A31B46}" presName="FiveConn_4-5" presStyleLbl="fgAccFollowNode1" presStyleIdx="3" presStyleCnt="4">
        <dgm:presLayoutVars>
          <dgm:bulletEnabled val="1"/>
        </dgm:presLayoutVars>
      </dgm:prSet>
      <dgm:spPr/>
    </dgm:pt>
    <dgm:pt modelId="{4C1E2136-664B-41AE-8A53-F65C000F966D}" type="pres">
      <dgm:prSet presAssocID="{D8B8F5A3-383A-4C04-AA6B-318590A31B46}" presName="FiveNodes_1_text" presStyleLbl="node1" presStyleIdx="4" presStyleCnt="5">
        <dgm:presLayoutVars>
          <dgm:bulletEnabled val="1"/>
        </dgm:presLayoutVars>
      </dgm:prSet>
      <dgm:spPr/>
    </dgm:pt>
    <dgm:pt modelId="{92D0D257-435E-4BF0-8B36-9D3AB69885AA}" type="pres">
      <dgm:prSet presAssocID="{D8B8F5A3-383A-4C04-AA6B-318590A31B46}" presName="FiveNodes_2_text" presStyleLbl="node1" presStyleIdx="4" presStyleCnt="5">
        <dgm:presLayoutVars>
          <dgm:bulletEnabled val="1"/>
        </dgm:presLayoutVars>
      </dgm:prSet>
      <dgm:spPr/>
    </dgm:pt>
    <dgm:pt modelId="{DB8E671D-5837-4AE4-AB74-7F5992349011}" type="pres">
      <dgm:prSet presAssocID="{D8B8F5A3-383A-4C04-AA6B-318590A31B46}" presName="FiveNodes_3_text" presStyleLbl="node1" presStyleIdx="4" presStyleCnt="5">
        <dgm:presLayoutVars>
          <dgm:bulletEnabled val="1"/>
        </dgm:presLayoutVars>
      </dgm:prSet>
      <dgm:spPr/>
    </dgm:pt>
    <dgm:pt modelId="{55FB2FD8-C5C7-4017-99E1-08FB9DF1E46E}" type="pres">
      <dgm:prSet presAssocID="{D8B8F5A3-383A-4C04-AA6B-318590A31B46}" presName="FiveNodes_4_text" presStyleLbl="node1" presStyleIdx="4" presStyleCnt="5">
        <dgm:presLayoutVars>
          <dgm:bulletEnabled val="1"/>
        </dgm:presLayoutVars>
      </dgm:prSet>
      <dgm:spPr/>
    </dgm:pt>
    <dgm:pt modelId="{FE041698-4AAF-44B2-8D6F-B697A7E90310}" type="pres">
      <dgm:prSet presAssocID="{D8B8F5A3-383A-4C04-AA6B-318590A31B4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FF8CA11-69AB-4B79-A94D-7EB1F370DFA6}" type="presOf" srcId="{EB113CFF-83C1-4B84-8D9D-D298F3882806}" destId="{FDB204E7-0965-4F44-978B-0D9CB806099A}" srcOrd="0" destOrd="0" presId="urn:microsoft.com/office/officeart/2005/8/layout/vProcess5"/>
    <dgm:cxn modelId="{C456551E-F460-4B31-8F43-23187BCAF601}" srcId="{D8B8F5A3-383A-4C04-AA6B-318590A31B46}" destId="{C4A13403-BE0E-4A83-BCB3-0E117CA02EB4}" srcOrd="0" destOrd="0" parTransId="{75CEB8CB-FDA3-4B4C-84DF-A855E7023B05}" sibTransId="{A7E42ADE-408F-4340-88A7-C406266E5FA7}"/>
    <dgm:cxn modelId="{FB1FDA22-BE68-459C-8AF3-9753B1BB1F44}" srcId="{D8B8F5A3-383A-4C04-AA6B-318590A31B46}" destId="{EB113CFF-83C1-4B84-8D9D-D298F3882806}" srcOrd="2" destOrd="0" parTransId="{A39358CF-BA50-4012-A538-08E8E80D8433}" sibTransId="{12BF24C6-ABEE-4AE8-B6C7-FE12D3410F48}"/>
    <dgm:cxn modelId="{85C2792C-7EC1-4C16-BD7A-CE920893BA6D}" type="presOf" srcId="{C4A13403-BE0E-4A83-BCB3-0E117CA02EB4}" destId="{4C1E2136-664B-41AE-8A53-F65C000F966D}" srcOrd="1" destOrd="0" presId="urn:microsoft.com/office/officeart/2005/8/layout/vProcess5"/>
    <dgm:cxn modelId="{44883E2F-BBF1-47EA-B1E5-6890D03B482B}" srcId="{D8B8F5A3-383A-4C04-AA6B-318590A31B46}" destId="{0308CDC6-8EE1-43C9-A8A0-7553F370483A}" srcOrd="3" destOrd="0" parTransId="{4B53D94B-A3C2-43F6-BC47-B4A7CAB5EEA7}" sibTransId="{0B3B65CF-19D2-4E94-BCF1-2FA55B0E2E23}"/>
    <dgm:cxn modelId="{E3DBE845-3400-4954-BB85-7B9B4F4748D8}" type="presOf" srcId="{0B3B65CF-19D2-4E94-BCF1-2FA55B0E2E23}" destId="{3E05E079-FEC8-4233-95D2-F8889481952A}" srcOrd="0" destOrd="0" presId="urn:microsoft.com/office/officeart/2005/8/layout/vProcess5"/>
    <dgm:cxn modelId="{EBA2406C-7C39-4878-A62E-AC38AA9CCF7D}" type="presOf" srcId="{C4A13403-BE0E-4A83-BCB3-0E117CA02EB4}" destId="{EF72F934-A242-4B53-866D-C731A6572BE1}" srcOrd="0" destOrd="0" presId="urn:microsoft.com/office/officeart/2005/8/layout/vProcess5"/>
    <dgm:cxn modelId="{313D404F-EA1A-4FB4-BEE0-891847D55217}" type="presOf" srcId="{D8B8F5A3-383A-4C04-AA6B-318590A31B46}" destId="{6E5F0103-3BDF-45D7-9D76-9F6CDB3CADC2}" srcOrd="0" destOrd="0" presId="urn:microsoft.com/office/officeart/2005/8/layout/vProcess5"/>
    <dgm:cxn modelId="{447EC970-E09B-4D9D-90F9-26EA968A28B2}" type="presOf" srcId="{D026195A-8F6B-4D9A-A4FD-E2B317014980}" destId="{AE80F7CF-0669-4D08-861D-203E0DE4810A}" srcOrd="0" destOrd="0" presId="urn:microsoft.com/office/officeart/2005/8/layout/vProcess5"/>
    <dgm:cxn modelId="{76AB6456-CA33-4D80-A2AA-02D9B6BD96CF}" type="presOf" srcId="{0112F2DA-D82D-49CB-9BDD-8B85853C12F9}" destId="{5FA8BBB6-2F5C-44E3-8E73-166085103898}" srcOrd="0" destOrd="0" presId="urn:microsoft.com/office/officeart/2005/8/layout/vProcess5"/>
    <dgm:cxn modelId="{80C94388-BC31-403A-9757-00279B42354D}" type="presOf" srcId="{0112F2DA-D82D-49CB-9BDD-8B85853C12F9}" destId="{92D0D257-435E-4BF0-8B36-9D3AB69885AA}" srcOrd="1" destOrd="0" presId="urn:microsoft.com/office/officeart/2005/8/layout/vProcess5"/>
    <dgm:cxn modelId="{71C0C58A-53E2-4954-AB82-977325CB5F9A}" type="presOf" srcId="{0308CDC6-8EE1-43C9-A8A0-7553F370483A}" destId="{778583AA-5641-4617-8474-A0133985DAF3}" srcOrd="0" destOrd="0" presId="urn:microsoft.com/office/officeart/2005/8/layout/vProcess5"/>
    <dgm:cxn modelId="{1619F48F-81F3-417F-9288-A1099F652B5B}" type="presOf" srcId="{A7E42ADE-408F-4340-88A7-C406266E5FA7}" destId="{50312513-FA01-4042-84DB-4B43C0700B59}" srcOrd="0" destOrd="0" presId="urn:microsoft.com/office/officeart/2005/8/layout/vProcess5"/>
    <dgm:cxn modelId="{F9B796A3-BBD3-47E7-BD46-CC5E78FC7D42}" srcId="{D8B8F5A3-383A-4C04-AA6B-318590A31B46}" destId="{0112F2DA-D82D-49CB-9BDD-8B85853C12F9}" srcOrd="1" destOrd="0" parTransId="{14A13732-7813-4F8F-9CAC-DB693228117E}" sibTransId="{AEABD108-4EA7-4367-8BEA-BB26A206A1C4}"/>
    <dgm:cxn modelId="{96BA03A4-F9FA-4309-A5EC-EFFB59234B7E}" type="presOf" srcId="{12BF24C6-ABEE-4AE8-B6C7-FE12D3410F48}" destId="{01C30ABF-EEC2-4BBA-991B-AC23A25A2065}" srcOrd="0" destOrd="0" presId="urn:microsoft.com/office/officeart/2005/8/layout/vProcess5"/>
    <dgm:cxn modelId="{1A9511B9-329F-4AAC-B5F1-A848B48B1230}" type="presOf" srcId="{0308CDC6-8EE1-43C9-A8A0-7553F370483A}" destId="{55FB2FD8-C5C7-4017-99E1-08FB9DF1E46E}" srcOrd="1" destOrd="0" presId="urn:microsoft.com/office/officeart/2005/8/layout/vProcess5"/>
    <dgm:cxn modelId="{3AD954E9-ECBF-41FD-9641-0E8A16D1ACCF}" srcId="{D8B8F5A3-383A-4C04-AA6B-318590A31B46}" destId="{D026195A-8F6B-4D9A-A4FD-E2B317014980}" srcOrd="4" destOrd="0" parTransId="{A1CD754E-A0E0-4F2F-BA16-CE5743A00978}" sibTransId="{8EEDB93B-0EF2-4A6D-9AB2-501D006D9DC3}"/>
    <dgm:cxn modelId="{B91296E9-CB59-4AE5-8CBA-D3EF1AF471B5}" type="presOf" srcId="{EB113CFF-83C1-4B84-8D9D-D298F3882806}" destId="{DB8E671D-5837-4AE4-AB74-7F5992349011}" srcOrd="1" destOrd="0" presId="urn:microsoft.com/office/officeart/2005/8/layout/vProcess5"/>
    <dgm:cxn modelId="{25B5F2FB-B9E0-4FA7-B94C-AC907B1B2B4F}" type="presOf" srcId="{AEABD108-4EA7-4367-8BEA-BB26A206A1C4}" destId="{BAEF3126-0353-4598-A0A1-4A75F2696D40}" srcOrd="0" destOrd="0" presId="urn:microsoft.com/office/officeart/2005/8/layout/vProcess5"/>
    <dgm:cxn modelId="{7816ECFE-CEE2-403D-A48C-27041A30B583}" type="presOf" srcId="{D026195A-8F6B-4D9A-A4FD-E2B317014980}" destId="{FE041698-4AAF-44B2-8D6F-B697A7E90310}" srcOrd="1" destOrd="0" presId="urn:microsoft.com/office/officeart/2005/8/layout/vProcess5"/>
    <dgm:cxn modelId="{7602807A-078B-4666-8A56-C1FF76E91565}" type="presParOf" srcId="{6E5F0103-3BDF-45D7-9D76-9F6CDB3CADC2}" destId="{164AB45C-2500-4CAD-847C-8A43FD8415F8}" srcOrd="0" destOrd="0" presId="urn:microsoft.com/office/officeart/2005/8/layout/vProcess5"/>
    <dgm:cxn modelId="{BBB1102F-09C6-4248-ADBB-28F95BC1993A}" type="presParOf" srcId="{6E5F0103-3BDF-45D7-9D76-9F6CDB3CADC2}" destId="{EF72F934-A242-4B53-866D-C731A6572BE1}" srcOrd="1" destOrd="0" presId="urn:microsoft.com/office/officeart/2005/8/layout/vProcess5"/>
    <dgm:cxn modelId="{AA7A8314-6458-4EC7-A27F-337BCDF4A57F}" type="presParOf" srcId="{6E5F0103-3BDF-45D7-9D76-9F6CDB3CADC2}" destId="{5FA8BBB6-2F5C-44E3-8E73-166085103898}" srcOrd="2" destOrd="0" presId="urn:microsoft.com/office/officeart/2005/8/layout/vProcess5"/>
    <dgm:cxn modelId="{DE4A4211-279C-4148-A23C-1EECEEE8FB4D}" type="presParOf" srcId="{6E5F0103-3BDF-45D7-9D76-9F6CDB3CADC2}" destId="{FDB204E7-0965-4F44-978B-0D9CB806099A}" srcOrd="3" destOrd="0" presId="urn:microsoft.com/office/officeart/2005/8/layout/vProcess5"/>
    <dgm:cxn modelId="{53275AD5-10BB-4981-91A5-E394AB34D63C}" type="presParOf" srcId="{6E5F0103-3BDF-45D7-9D76-9F6CDB3CADC2}" destId="{778583AA-5641-4617-8474-A0133985DAF3}" srcOrd="4" destOrd="0" presId="urn:microsoft.com/office/officeart/2005/8/layout/vProcess5"/>
    <dgm:cxn modelId="{F9300889-620A-42BD-9537-21AAFC7BA568}" type="presParOf" srcId="{6E5F0103-3BDF-45D7-9D76-9F6CDB3CADC2}" destId="{AE80F7CF-0669-4D08-861D-203E0DE4810A}" srcOrd="5" destOrd="0" presId="urn:microsoft.com/office/officeart/2005/8/layout/vProcess5"/>
    <dgm:cxn modelId="{7F210E3D-3C3F-4841-B8B9-DE2C2117E326}" type="presParOf" srcId="{6E5F0103-3BDF-45D7-9D76-9F6CDB3CADC2}" destId="{50312513-FA01-4042-84DB-4B43C0700B59}" srcOrd="6" destOrd="0" presId="urn:microsoft.com/office/officeart/2005/8/layout/vProcess5"/>
    <dgm:cxn modelId="{7A62A2EF-4008-420E-970B-A2CB8F85C27D}" type="presParOf" srcId="{6E5F0103-3BDF-45D7-9D76-9F6CDB3CADC2}" destId="{BAEF3126-0353-4598-A0A1-4A75F2696D40}" srcOrd="7" destOrd="0" presId="urn:microsoft.com/office/officeart/2005/8/layout/vProcess5"/>
    <dgm:cxn modelId="{F5AD8823-0E8D-4F56-ACFC-DB4A6FC487C5}" type="presParOf" srcId="{6E5F0103-3BDF-45D7-9D76-9F6CDB3CADC2}" destId="{01C30ABF-EEC2-4BBA-991B-AC23A25A2065}" srcOrd="8" destOrd="0" presId="urn:microsoft.com/office/officeart/2005/8/layout/vProcess5"/>
    <dgm:cxn modelId="{F0F2E958-AA4A-456E-AE96-7333FC38B1AD}" type="presParOf" srcId="{6E5F0103-3BDF-45D7-9D76-9F6CDB3CADC2}" destId="{3E05E079-FEC8-4233-95D2-F8889481952A}" srcOrd="9" destOrd="0" presId="urn:microsoft.com/office/officeart/2005/8/layout/vProcess5"/>
    <dgm:cxn modelId="{8FB91941-39EC-46CC-9A03-186B24E337C6}" type="presParOf" srcId="{6E5F0103-3BDF-45D7-9D76-9F6CDB3CADC2}" destId="{4C1E2136-664B-41AE-8A53-F65C000F966D}" srcOrd="10" destOrd="0" presId="urn:microsoft.com/office/officeart/2005/8/layout/vProcess5"/>
    <dgm:cxn modelId="{F67A3399-13DE-4C38-858F-4A0AB7200F98}" type="presParOf" srcId="{6E5F0103-3BDF-45D7-9D76-9F6CDB3CADC2}" destId="{92D0D257-435E-4BF0-8B36-9D3AB69885AA}" srcOrd="11" destOrd="0" presId="urn:microsoft.com/office/officeart/2005/8/layout/vProcess5"/>
    <dgm:cxn modelId="{0C669C0C-052D-4226-A999-E6B4A2BB258F}" type="presParOf" srcId="{6E5F0103-3BDF-45D7-9D76-9F6CDB3CADC2}" destId="{DB8E671D-5837-4AE4-AB74-7F5992349011}" srcOrd="12" destOrd="0" presId="urn:microsoft.com/office/officeart/2005/8/layout/vProcess5"/>
    <dgm:cxn modelId="{41620350-B2EB-4C6B-ACA4-21FEC68F2D8A}" type="presParOf" srcId="{6E5F0103-3BDF-45D7-9D76-9F6CDB3CADC2}" destId="{55FB2FD8-C5C7-4017-99E1-08FB9DF1E46E}" srcOrd="13" destOrd="0" presId="urn:microsoft.com/office/officeart/2005/8/layout/vProcess5"/>
    <dgm:cxn modelId="{60DD5EDD-63DD-4E88-9804-8B211710CA32}" type="presParOf" srcId="{6E5F0103-3BDF-45D7-9D76-9F6CDB3CADC2}" destId="{FE041698-4AAF-44B2-8D6F-B697A7E903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8D987A-394E-410F-BC90-4ECB0782E10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981F0-0E89-41EE-A161-19DC10ACE716}">
      <dgm:prSet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Quantitative and qualitative economic research and analysis reports on the Aerospace &amp; Defense sector.</a:t>
          </a:r>
        </a:p>
      </dgm:t>
    </dgm:pt>
    <dgm:pt modelId="{EF475997-30D6-4189-86EE-3F01231BA747}" type="parTrans" cxnId="{CEDBFA43-3ED4-4A6D-94FA-19299106B90D}">
      <dgm:prSet/>
      <dgm:spPr/>
      <dgm:t>
        <a:bodyPr/>
        <a:lstStyle/>
        <a:p>
          <a:endParaRPr lang="en-US"/>
        </a:p>
      </dgm:t>
    </dgm:pt>
    <dgm:pt modelId="{C67E0218-342D-4DC0-A04F-B66559DA51CC}" type="sibTrans" cxnId="{CEDBFA43-3ED4-4A6D-94FA-19299106B90D}">
      <dgm:prSet/>
      <dgm:spPr/>
      <dgm:t>
        <a:bodyPr/>
        <a:lstStyle/>
        <a:p>
          <a:endParaRPr lang="en-US"/>
        </a:p>
      </dgm:t>
    </dgm:pt>
    <dgm:pt modelId="{693D6C9B-C166-4310-BF97-6BD0360D23FB}">
      <dgm:prSet/>
      <dgm:spPr/>
      <dgm:t>
        <a:bodyPr/>
        <a:lstStyle/>
        <a:p>
          <a:r>
            <a:rPr lang="en-US" dirty="0"/>
            <a:t>Identification and development of Aerospace &amp; Defense clusters to attract new businesses and investments.</a:t>
          </a:r>
        </a:p>
      </dgm:t>
    </dgm:pt>
    <dgm:pt modelId="{84F28D8D-476F-4382-931D-3E685F3EC26E}" type="parTrans" cxnId="{DF5EFA13-2789-4E34-86CB-CDA33E8FA7EF}">
      <dgm:prSet/>
      <dgm:spPr/>
      <dgm:t>
        <a:bodyPr/>
        <a:lstStyle/>
        <a:p>
          <a:endParaRPr lang="en-US"/>
        </a:p>
      </dgm:t>
    </dgm:pt>
    <dgm:pt modelId="{A380D8D3-4017-4849-BBDD-2EF5A5F48581}" type="sibTrans" cxnId="{DF5EFA13-2789-4E34-86CB-CDA33E8FA7EF}">
      <dgm:prSet/>
      <dgm:spPr/>
      <dgm:t>
        <a:bodyPr/>
        <a:lstStyle/>
        <a:p>
          <a:endParaRPr lang="en-US"/>
        </a:p>
      </dgm:t>
    </dgm:pt>
    <dgm:pt modelId="{5BF86409-4EE5-4624-9602-12327A964CF7}">
      <dgm:prSet/>
      <dgm:spPr/>
      <dgm:t>
        <a:bodyPr/>
        <a:lstStyle/>
        <a:p>
          <a:r>
            <a:rPr lang="en-US" dirty="0"/>
            <a:t>Business attraction, retention, and expansion support programs for Aerospace &amp; Defense businesses.</a:t>
          </a:r>
        </a:p>
      </dgm:t>
    </dgm:pt>
    <dgm:pt modelId="{3612C5BE-7F8D-4854-BEA5-60586DD52A62}" type="parTrans" cxnId="{D50D61E6-581A-4A35-B6E9-7C824D20A650}">
      <dgm:prSet/>
      <dgm:spPr/>
      <dgm:t>
        <a:bodyPr/>
        <a:lstStyle/>
        <a:p>
          <a:endParaRPr lang="en-US"/>
        </a:p>
      </dgm:t>
    </dgm:pt>
    <dgm:pt modelId="{2F050E81-252F-4FB1-9DF8-2A99579880D7}" type="sibTrans" cxnId="{D50D61E6-581A-4A35-B6E9-7C824D20A650}">
      <dgm:prSet/>
      <dgm:spPr/>
      <dgm:t>
        <a:bodyPr/>
        <a:lstStyle/>
        <a:p>
          <a:endParaRPr lang="en-US"/>
        </a:p>
      </dgm:t>
    </dgm:pt>
    <dgm:pt modelId="{F6EFCC6E-919F-4BAF-9A61-F95A31F133F0}">
      <dgm:prSet/>
      <dgm:spPr/>
      <dgm:t>
        <a:bodyPr/>
        <a:lstStyle/>
        <a:p>
          <a:r>
            <a:rPr lang="en-US" dirty="0"/>
            <a:t>Foreign direct investment in Aerospace &amp; Defense companies located in LA County.</a:t>
          </a:r>
        </a:p>
      </dgm:t>
    </dgm:pt>
    <dgm:pt modelId="{1E7D22FB-98DE-4238-910A-46A9507A472D}" type="parTrans" cxnId="{2A4975D8-4016-4434-B9E6-CF2240AF84A0}">
      <dgm:prSet/>
      <dgm:spPr/>
      <dgm:t>
        <a:bodyPr/>
        <a:lstStyle/>
        <a:p>
          <a:endParaRPr lang="en-US"/>
        </a:p>
      </dgm:t>
    </dgm:pt>
    <dgm:pt modelId="{2F06D2CC-FF1B-46C8-8A43-10B5F5E29D9A}" type="sibTrans" cxnId="{2A4975D8-4016-4434-B9E6-CF2240AF84A0}">
      <dgm:prSet/>
      <dgm:spPr/>
      <dgm:t>
        <a:bodyPr/>
        <a:lstStyle/>
        <a:p>
          <a:endParaRPr lang="en-US"/>
        </a:p>
      </dgm:t>
    </dgm:pt>
    <dgm:pt modelId="{7B1B7C13-C5BA-4310-9BC3-2426C7724F5B}">
      <dgm:prSet/>
      <dgm:spPr/>
      <dgm:t>
        <a:bodyPr/>
        <a:lstStyle/>
        <a:p>
          <a:r>
            <a:rPr lang="en-US" dirty="0"/>
            <a:t>A highly skilled Aerospace &amp; Defense workforce that is able to meet the needs of the Aerospace &amp; Defense industry.</a:t>
          </a:r>
        </a:p>
      </dgm:t>
    </dgm:pt>
    <dgm:pt modelId="{1BFA00DC-7414-4DA3-9CF3-233D3250BCC6}" type="parTrans" cxnId="{1F6022BC-D46C-4AE8-B416-E8A188276225}">
      <dgm:prSet/>
      <dgm:spPr/>
      <dgm:t>
        <a:bodyPr/>
        <a:lstStyle/>
        <a:p>
          <a:endParaRPr lang="en-US"/>
        </a:p>
      </dgm:t>
    </dgm:pt>
    <dgm:pt modelId="{5248DF0D-9886-4CD7-AEA9-EA383C6126B6}" type="sibTrans" cxnId="{1F6022BC-D46C-4AE8-B416-E8A188276225}">
      <dgm:prSet/>
      <dgm:spPr/>
      <dgm:t>
        <a:bodyPr/>
        <a:lstStyle/>
        <a:p>
          <a:endParaRPr lang="en-US"/>
        </a:p>
      </dgm:t>
    </dgm:pt>
    <dgm:pt modelId="{D767A486-235D-4CF8-909E-2A4ABA9A48DB}" type="pres">
      <dgm:prSet presAssocID="{F28D987A-394E-410F-BC90-4ECB0782E104}" presName="cycle" presStyleCnt="0">
        <dgm:presLayoutVars>
          <dgm:dir/>
          <dgm:resizeHandles val="exact"/>
        </dgm:presLayoutVars>
      </dgm:prSet>
      <dgm:spPr/>
    </dgm:pt>
    <dgm:pt modelId="{42104F31-C680-4E6B-A75D-1BF0D6087247}" type="pres">
      <dgm:prSet presAssocID="{2D5981F0-0E89-41EE-A161-19DC10ACE716}" presName="node" presStyleLbl="node1" presStyleIdx="0" presStyleCnt="5" custScaleX="112845" custScaleY="123951">
        <dgm:presLayoutVars>
          <dgm:bulletEnabled val="1"/>
        </dgm:presLayoutVars>
      </dgm:prSet>
      <dgm:spPr/>
    </dgm:pt>
    <dgm:pt modelId="{60EDE620-C462-417A-AC13-095FB5429C6D}" type="pres">
      <dgm:prSet presAssocID="{2D5981F0-0E89-41EE-A161-19DC10ACE716}" presName="spNode" presStyleCnt="0"/>
      <dgm:spPr/>
    </dgm:pt>
    <dgm:pt modelId="{913491A1-B531-42FA-AE08-2CCEA8423BA9}" type="pres">
      <dgm:prSet presAssocID="{C67E0218-342D-4DC0-A04F-B66559DA51CC}" presName="sibTrans" presStyleLbl="sibTrans1D1" presStyleIdx="0" presStyleCnt="5"/>
      <dgm:spPr/>
    </dgm:pt>
    <dgm:pt modelId="{D37F04C6-8B41-4A47-813D-29F1F8C18F9D}" type="pres">
      <dgm:prSet presAssocID="{693D6C9B-C166-4310-BF97-6BD0360D23FB}" presName="node" presStyleLbl="node1" presStyleIdx="1" presStyleCnt="5" custScaleX="118238" custScaleY="130785">
        <dgm:presLayoutVars>
          <dgm:bulletEnabled val="1"/>
        </dgm:presLayoutVars>
      </dgm:prSet>
      <dgm:spPr/>
    </dgm:pt>
    <dgm:pt modelId="{CCEA5177-167D-4DFF-9580-A3B26A1CD35C}" type="pres">
      <dgm:prSet presAssocID="{693D6C9B-C166-4310-BF97-6BD0360D23FB}" presName="spNode" presStyleCnt="0"/>
      <dgm:spPr/>
    </dgm:pt>
    <dgm:pt modelId="{CABD4E40-8641-490F-BDEE-4808A53BFA02}" type="pres">
      <dgm:prSet presAssocID="{A380D8D3-4017-4849-BBDD-2EF5A5F48581}" presName="sibTrans" presStyleLbl="sibTrans1D1" presStyleIdx="1" presStyleCnt="5"/>
      <dgm:spPr/>
    </dgm:pt>
    <dgm:pt modelId="{3A835ED6-72DC-41E5-9012-8471BEEF19D2}" type="pres">
      <dgm:prSet presAssocID="{5BF86409-4EE5-4624-9602-12327A964CF7}" presName="node" presStyleLbl="node1" presStyleIdx="2" presStyleCnt="5" custScaleX="137088" custScaleY="147657">
        <dgm:presLayoutVars>
          <dgm:bulletEnabled val="1"/>
        </dgm:presLayoutVars>
      </dgm:prSet>
      <dgm:spPr/>
    </dgm:pt>
    <dgm:pt modelId="{DA4736F0-6204-4D6B-BDBD-466717E009AE}" type="pres">
      <dgm:prSet presAssocID="{5BF86409-4EE5-4624-9602-12327A964CF7}" presName="spNode" presStyleCnt="0"/>
      <dgm:spPr/>
    </dgm:pt>
    <dgm:pt modelId="{6650832E-1535-4369-B1DD-375E809A602B}" type="pres">
      <dgm:prSet presAssocID="{2F050E81-252F-4FB1-9DF8-2A99579880D7}" presName="sibTrans" presStyleLbl="sibTrans1D1" presStyleIdx="2" presStyleCnt="5"/>
      <dgm:spPr/>
    </dgm:pt>
    <dgm:pt modelId="{03C57474-85BC-44AA-8A06-9AA7E09DF532}" type="pres">
      <dgm:prSet presAssocID="{F6EFCC6E-919F-4BAF-9A61-F95A31F133F0}" presName="node" presStyleLbl="node1" presStyleIdx="3" presStyleCnt="5" custScaleX="127896" custScaleY="150128">
        <dgm:presLayoutVars>
          <dgm:bulletEnabled val="1"/>
        </dgm:presLayoutVars>
      </dgm:prSet>
      <dgm:spPr/>
    </dgm:pt>
    <dgm:pt modelId="{A2CA5F63-3CA9-48CE-AC1B-96DE9C38DAA4}" type="pres">
      <dgm:prSet presAssocID="{F6EFCC6E-919F-4BAF-9A61-F95A31F133F0}" presName="spNode" presStyleCnt="0"/>
      <dgm:spPr/>
    </dgm:pt>
    <dgm:pt modelId="{1CBCE0FA-3C02-4519-8FD6-9E9797CA43F1}" type="pres">
      <dgm:prSet presAssocID="{2F06D2CC-FF1B-46C8-8A43-10B5F5E29D9A}" presName="sibTrans" presStyleLbl="sibTrans1D1" presStyleIdx="3" presStyleCnt="5"/>
      <dgm:spPr/>
    </dgm:pt>
    <dgm:pt modelId="{59CD29B9-6733-4533-ABD0-27BDF5AD52CA}" type="pres">
      <dgm:prSet presAssocID="{7B1B7C13-C5BA-4310-9BC3-2426C7724F5B}" presName="node" presStyleLbl="node1" presStyleIdx="4" presStyleCnt="5" custScaleX="124885" custScaleY="141480">
        <dgm:presLayoutVars>
          <dgm:bulletEnabled val="1"/>
        </dgm:presLayoutVars>
      </dgm:prSet>
      <dgm:spPr/>
    </dgm:pt>
    <dgm:pt modelId="{67655013-6205-4589-9D11-7BAC702362DD}" type="pres">
      <dgm:prSet presAssocID="{7B1B7C13-C5BA-4310-9BC3-2426C7724F5B}" presName="spNode" presStyleCnt="0"/>
      <dgm:spPr/>
    </dgm:pt>
    <dgm:pt modelId="{C179771A-80EA-4C10-A016-874EE179BE58}" type="pres">
      <dgm:prSet presAssocID="{5248DF0D-9886-4CD7-AEA9-EA383C6126B6}" presName="sibTrans" presStyleLbl="sibTrans1D1" presStyleIdx="4" presStyleCnt="5"/>
      <dgm:spPr/>
    </dgm:pt>
  </dgm:ptLst>
  <dgm:cxnLst>
    <dgm:cxn modelId="{9C539E08-880E-4AE9-8B57-4664E392A6B0}" type="presOf" srcId="{F28D987A-394E-410F-BC90-4ECB0782E104}" destId="{D767A486-235D-4CF8-909E-2A4ABA9A48DB}" srcOrd="0" destOrd="0" presId="urn:microsoft.com/office/officeart/2005/8/layout/cycle5"/>
    <dgm:cxn modelId="{DF5EFA13-2789-4E34-86CB-CDA33E8FA7EF}" srcId="{F28D987A-394E-410F-BC90-4ECB0782E104}" destId="{693D6C9B-C166-4310-BF97-6BD0360D23FB}" srcOrd="1" destOrd="0" parTransId="{84F28D8D-476F-4382-931D-3E685F3EC26E}" sibTransId="{A380D8D3-4017-4849-BBDD-2EF5A5F48581}"/>
    <dgm:cxn modelId="{306FC31E-F96B-4CA0-9A04-2377A66D8214}" type="presOf" srcId="{A380D8D3-4017-4849-BBDD-2EF5A5F48581}" destId="{CABD4E40-8641-490F-BDEE-4808A53BFA02}" srcOrd="0" destOrd="0" presId="urn:microsoft.com/office/officeart/2005/8/layout/cycle5"/>
    <dgm:cxn modelId="{D4F3B720-60E3-43DC-BBA9-00E8A1B228CC}" type="presOf" srcId="{2F050E81-252F-4FB1-9DF8-2A99579880D7}" destId="{6650832E-1535-4369-B1DD-375E809A602B}" srcOrd="0" destOrd="0" presId="urn:microsoft.com/office/officeart/2005/8/layout/cycle5"/>
    <dgm:cxn modelId="{7D0BEE36-41FB-4303-9F63-ABEA21C53D32}" type="presOf" srcId="{F6EFCC6E-919F-4BAF-9A61-F95A31F133F0}" destId="{03C57474-85BC-44AA-8A06-9AA7E09DF532}" srcOrd="0" destOrd="0" presId="urn:microsoft.com/office/officeart/2005/8/layout/cycle5"/>
    <dgm:cxn modelId="{A5EB9A3D-43C6-4348-AC08-E03441578F34}" type="presOf" srcId="{7B1B7C13-C5BA-4310-9BC3-2426C7724F5B}" destId="{59CD29B9-6733-4533-ABD0-27BDF5AD52CA}" srcOrd="0" destOrd="0" presId="urn:microsoft.com/office/officeart/2005/8/layout/cycle5"/>
    <dgm:cxn modelId="{23B7DA3D-6BA3-4A9C-AEC7-C1519E487E87}" type="presOf" srcId="{5BF86409-4EE5-4624-9602-12327A964CF7}" destId="{3A835ED6-72DC-41E5-9012-8471BEEF19D2}" srcOrd="0" destOrd="0" presId="urn:microsoft.com/office/officeart/2005/8/layout/cycle5"/>
    <dgm:cxn modelId="{96165463-E3AE-45FE-A345-21FA3541CB90}" type="presOf" srcId="{C67E0218-342D-4DC0-A04F-B66559DA51CC}" destId="{913491A1-B531-42FA-AE08-2CCEA8423BA9}" srcOrd="0" destOrd="0" presId="urn:microsoft.com/office/officeart/2005/8/layout/cycle5"/>
    <dgm:cxn modelId="{CEDBFA43-3ED4-4A6D-94FA-19299106B90D}" srcId="{F28D987A-394E-410F-BC90-4ECB0782E104}" destId="{2D5981F0-0E89-41EE-A161-19DC10ACE716}" srcOrd="0" destOrd="0" parTransId="{EF475997-30D6-4189-86EE-3F01231BA747}" sibTransId="{C67E0218-342D-4DC0-A04F-B66559DA51CC}"/>
    <dgm:cxn modelId="{021BA36B-7D5B-46B9-BC69-20DF71AFC2D7}" type="presOf" srcId="{693D6C9B-C166-4310-BF97-6BD0360D23FB}" destId="{D37F04C6-8B41-4A47-813D-29F1F8C18F9D}" srcOrd="0" destOrd="0" presId="urn:microsoft.com/office/officeart/2005/8/layout/cycle5"/>
    <dgm:cxn modelId="{2DAE404D-75ED-422A-8911-7CCED2D085BD}" type="presOf" srcId="{2F06D2CC-FF1B-46C8-8A43-10B5F5E29D9A}" destId="{1CBCE0FA-3C02-4519-8FD6-9E9797CA43F1}" srcOrd="0" destOrd="0" presId="urn:microsoft.com/office/officeart/2005/8/layout/cycle5"/>
    <dgm:cxn modelId="{ED7FA38B-3A0E-467C-B13F-D4045329ED93}" type="presOf" srcId="{5248DF0D-9886-4CD7-AEA9-EA383C6126B6}" destId="{C179771A-80EA-4C10-A016-874EE179BE58}" srcOrd="0" destOrd="0" presId="urn:microsoft.com/office/officeart/2005/8/layout/cycle5"/>
    <dgm:cxn modelId="{1F6022BC-D46C-4AE8-B416-E8A188276225}" srcId="{F28D987A-394E-410F-BC90-4ECB0782E104}" destId="{7B1B7C13-C5BA-4310-9BC3-2426C7724F5B}" srcOrd="4" destOrd="0" parTransId="{1BFA00DC-7414-4DA3-9CF3-233D3250BCC6}" sibTransId="{5248DF0D-9886-4CD7-AEA9-EA383C6126B6}"/>
    <dgm:cxn modelId="{2A4975D8-4016-4434-B9E6-CF2240AF84A0}" srcId="{F28D987A-394E-410F-BC90-4ECB0782E104}" destId="{F6EFCC6E-919F-4BAF-9A61-F95A31F133F0}" srcOrd="3" destOrd="0" parTransId="{1E7D22FB-98DE-4238-910A-46A9507A472D}" sibTransId="{2F06D2CC-FF1B-46C8-8A43-10B5F5E29D9A}"/>
    <dgm:cxn modelId="{08B260DC-E640-443E-893E-1FED8C9A87EA}" type="presOf" srcId="{2D5981F0-0E89-41EE-A161-19DC10ACE716}" destId="{42104F31-C680-4E6B-A75D-1BF0D6087247}" srcOrd="0" destOrd="0" presId="urn:microsoft.com/office/officeart/2005/8/layout/cycle5"/>
    <dgm:cxn modelId="{D50D61E6-581A-4A35-B6E9-7C824D20A650}" srcId="{F28D987A-394E-410F-BC90-4ECB0782E104}" destId="{5BF86409-4EE5-4624-9602-12327A964CF7}" srcOrd="2" destOrd="0" parTransId="{3612C5BE-7F8D-4854-BEA5-60586DD52A62}" sibTransId="{2F050E81-252F-4FB1-9DF8-2A99579880D7}"/>
    <dgm:cxn modelId="{7882F078-9C07-4903-A0D0-704951A6A44B}" type="presParOf" srcId="{D767A486-235D-4CF8-909E-2A4ABA9A48DB}" destId="{42104F31-C680-4E6B-A75D-1BF0D6087247}" srcOrd="0" destOrd="0" presId="urn:microsoft.com/office/officeart/2005/8/layout/cycle5"/>
    <dgm:cxn modelId="{6F80450A-8D2E-43A1-AC92-1F7DE04ACB7A}" type="presParOf" srcId="{D767A486-235D-4CF8-909E-2A4ABA9A48DB}" destId="{60EDE620-C462-417A-AC13-095FB5429C6D}" srcOrd="1" destOrd="0" presId="urn:microsoft.com/office/officeart/2005/8/layout/cycle5"/>
    <dgm:cxn modelId="{682A2837-9507-473D-977C-1B5DE4C3C7C4}" type="presParOf" srcId="{D767A486-235D-4CF8-909E-2A4ABA9A48DB}" destId="{913491A1-B531-42FA-AE08-2CCEA8423BA9}" srcOrd="2" destOrd="0" presId="urn:microsoft.com/office/officeart/2005/8/layout/cycle5"/>
    <dgm:cxn modelId="{EB9BC7D7-DB8F-4DF6-86E5-3506C2E22B6C}" type="presParOf" srcId="{D767A486-235D-4CF8-909E-2A4ABA9A48DB}" destId="{D37F04C6-8B41-4A47-813D-29F1F8C18F9D}" srcOrd="3" destOrd="0" presId="urn:microsoft.com/office/officeart/2005/8/layout/cycle5"/>
    <dgm:cxn modelId="{74ACC20D-C5A6-44D6-AE1C-77392F2A3F15}" type="presParOf" srcId="{D767A486-235D-4CF8-909E-2A4ABA9A48DB}" destId="{CCEA5177-167D-4DFF-9580-A3B26A1CD35C}" srcOrd="4" destOrd="0" presId="urn:microsoft.com/office/officeart/2005/8/layout/cycle5"/>
    <dgm:cxn modelId="{4F2DB73A-6333-4487-818E-DA2B25C33B8A}" type="presParOf" srcId="{D767A486-235D-4CF8-909E-2A4ABA9A48DB}" destId="{CABD4E40-8641-490F-BDEE-4808A53BFA02}" srcOrd="5" destOrd="0" presId="urn:microsoft.com/office/officeart/2005/8/layout/cycle5"/>
    <dgm:cxn modelId="{FBD1AF4A-779F-4395-820E-4624EBC56BF5}" type="presParOf" srcId="{D767A486-235D-4CF8-909E-2A4ABA9A48DB}" destId="{3A835ED6-72DC-41E5-9012-8471BEEF19D2}" srcOrd="6" destOrd="0" presId="urn:microsoft.com/office/officeart/2005/8/layout/cycle5"/>
    <dgm:cxn modelId="{94EB1E80-FDB5-46A2-BC38-276AF5D41ADA}" type="presParOf" srcId="{D767A486-235D-4CF8-909E-2A4ABA9A48DB}" destId="{DA4736F0-6204-4D6B-BDBD-466717E009AE}" srcOrd="7" destOrd="0" presId="urn:microsoft.com/office/officeart/2005/8/layout/cycle5"/>
    <dgm:cxn modelId="{F2956D67-6B76-4B07-B2FC-07EA794C1842}" type="presParOf" srcId="{D767A486-235D-4CF8-909E-2A4ABA9A48DB}" destId="{6650832E-1535-4369-B1DD-375E809A602B}" srcOrd="8" destOrd="0" presId="urn:microsoft.com/office/officeart/2005/8/layout/cycle5"/>
    <dgm:cxn modelId="{04662304-1E28-477B-96CD-8A5EB72B16A8}" type="presParOf" srcId="{D767A486-235D-4CF8-909E-2A4ABA9A48DB}" destId="{03C57474-85BC-44AA-8A06-9AA7E09DF532}" srcOrd="9" destOrd="0" presId="urn:microsoft.com/office/officeart/2005/8/layout/cycle5"/>
    <dgm:cxn modelId="{4B0907E8-1EC0-4842-BD08-8A2C33BA898C}" type="presParOf" srcId="{D767A486-235D-4CF8-909E-2A4ABA9A48DB}" destId="{A2CA5F63-3CA9-48CE-AC1B-96DE9C38DAA4}" srcOrd="10" destOrd="0" presId="urn:microsoft.com/office/officeart/2005/8/layout/cycle5"/>
    <dgm:cxn modelId="{3D544EA8-1FBB-4453-A792-E19D1EC5CC0F}" type="presParOf" srcId="{D767A486-235D-4CF8-909E-2A4ABA9A48DB}" destId="{1CBCE0FA-3C02-4519-8FD6-9E9797CA43F1}" srcOrd="11" destOrd="0" presId="urn:microsoft.com/office/officeart/2005/8/layout/cycle5"/>
    <dgm:cxn modelId="{2A169B21-D37F-4857-B164-F169563C2D2F}" type="presParOf" srcId="{D767A486-235D-4CF8-909E-2A4ABA9A48DB}" destId="{59CD29B9-6733-4533-ABD0-27BDF5AD52CA}" srcOrd="12" destOrd="0" presId="urn:microsoft.com/office/officeart/2005/8/layout/cycle5"/>
    <dgm:cxn modelId="{C6BDE298-8FBB-4A8B-88F6-AF09E6BF36D6}" type="presParOf" srcId="{D767A486-235D-4CF8-909E-2A4ABA9A48DB}" destId="{67655013-6205-4589-9D11-7BAC702362DD}" srcOrd="13" destOrd="0" presId="urn:microsoft.com/office/officeart/2005/8/layout/cycle5"/>
    <dgm:cxn modelId="{B4FA32B3-EFF1-4448-BED8-FA717A9F1263}" type="presParOf" srcId="{D767A486-235D-4CF8-909E-2A4ABA9A48DB}" destId="{C179771A-80EA-4C10-A016-874EE179BE5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B507C-CC1D-4333-8805-9DE48507D5F2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61380F-F670-4D9C-AF03-0F0941C40B0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 dirty="0">
              <a:latin typeface="Georgia" panose="02040502050405020303" pitchFamily="18" charset="0"/>
            </a:rPr>
            <a:t>Short-Term Outcomes:</a:t>
          </a:r>
          <a:endParaRPr lang="en-US" sz="1800" dirty="0">
            <a:latin typeface="Georgia" panose="02040502050405020303" pitchFamily="18" charset="0"/>
          </a:endParaRPr>
        </a:p>
      </dgm:t>
    </dgm:pt>
    <dgm:pt modelId="{8F818E7B-4AA3-40D6-82F6-B4181C1124CD}" type="parTrans" cxnId="{62AB0484-8AA4-412C-BC38-CB81A0482A3A}">
      <dgm:prSet/>
      <dgm:spPr/>
      <dgm:t>
        <a:bodyPr/>
        <a:lstStyle/>
        <a:p>
          <a:endParaRPr lang="en-US" sz="1800"/>
        </a:p>
      </dgm:t>
    </dgm:pt>
    <dgm:pt modelId="{A185174B-3872-4BE1-B6DF-E79B64D6ED43}" type="sibTrans" cxnId="{62AB0484-8AA4-412C-BC38-CB81A0482A3A}">
      <dgm:prSet/>
      <dgm:spPr/>
      <dgm:t>
        <a:bodyPr/>
        <a:lstStyle/>
        <a:p>
          <a:endParaRPr lang="en-US" sz="1800"/>
        </a:p>
      </dgm:t>
    </dgm:pt>
    <dgm:pt modelId="{616B710D-12E9-42D9-8AA6-E6DD9F73BD43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600" dirty="0">
              <a:latin typeface="Georgia" panose="02040502050405020303" pitchFamily="18" charset="0"/>
            </a:rPr>
            <a:t>Augmentation of stakeholder acumen regarding economic trends and regional issues pertinent to the Aerospace &amp; Defense industry in LA County</a:t>
          </a:r>
          <a:br>
            <a:rPr lang="en-US" sz="1600" dirty="0">
              <a:latin typeface="Georgia" panose="02040502050405020303" pitchFamily="18" charset="0"/>
            </a:rPr>
          </a:br>
          <a:br>
            <a:rPr lang="en-US" sz="1600" dirty="0">
              <a:latin typeface="Georgia" panose="02040502050405020303" pitchFamily="18" charset="0"/>
            </a:rPr>
          </a:br>
          <a:r>
            <a:rPr lang="en-US" sz="1600" dirty="0">
              <a:latin typeface="Georgia" panose="02040502050405020303" pitchFamily="18" charset="0"/>
            </a:rPr>
            <a:t>Intensified cross-industry cooperation within the Aerospace &amp; Defense sector, generating novel synergies </a:t>
          </a:r>
          <a:r>
            <a:rPr lang="en-US" sz="1600" dirty="0">
              <a:solidFill>
                <a:schemeClr val="tx1"/>
              </a:solidFill>
              <a:latin typeface="Georgia" panose="02040502050405020303" pitchFamily="18" charset="0"/>
            </a:rPr>
            <a:t>and</a:t>
          </a:r>
          <a:r>
            <a:rPr lang="en-US" sz="1600" dirty="0">
              <a:latin typeface="Georgia" panose="02040502050405020303" pitchFamily="18" charset="0"/>
            </a:rPr>
            <a:t> strategic alliances</a:t>
          </a:r>
          <a:br>
            <a:rPr lang="en-US" sz="1600" dirty="0">
              <a:latin typeface="Georgia" panose="02040502050405020303" pitchFamily="18" charset="0"/>
            </a:rPr>
          </a:br>
          <a:br>
            <a:rPr lang="en-US" sz="1600" dirty="0">
              <a:latin typeface="Georgia" panose="02040502050405020303" pitchFamily="18" charset="0"/>
            </a:rPr>
          </a:br>
          <a:r>
            <a:rPr lang="en-US" sz="1600" dirty="0">
              <a:latin typeface="Georgia" panose="02040502050405020303" pitchFamily="18" charset="0"/>
            </a:rPr>
            <a:t>Augmentation of local Aerospace &amp; Defense business resource accessibility and insight comprehension </a:t>
          </a:r>
          <a:br>
            <a:rPr lang="en-US" sz="1600" dirty="0">
              <a:latin typeface="Georgia" panose="02040502050405020303" pitchFamily="18" charset="0"/>
            </a:rPr>
          </a:br>
          <a:br>
            <a:rPr lang="en-US" sz="1600" dirty="0">
              <a:latin typeface="Georgia" panose="02040502050405020303" pitchFamily="18" charset="0"/>
            </a:rPr>
          </a:br>
          <a:r>
            <a:rPr lang="en-US" sz="1600" dirty="0">
              <a:latin typeface="Georgia" panose="02040502050405020303" pitchFamily="18" charset="0"/>
            </a:rPr>
            <a:t>Promotion of LA County as a prime destination for fresh business ventures and capital investment in the Aerospace &amp; Defense sector </a:t>
          </a:r>
          <a:br>
            <a:rPr lang="en-US" sz="1600" dirty="0">
              <a:latin typeface="Georgia" panose="02040502050405020303" pitchFamily="18" charset="0"/>
            </a:rPr>
          </a:br>
          <a:br>
            <a:rPr lang="en-US" sz="1600" dirty="0">
              <a:latin typeface="Georgia" panose="02040502050405020303" pitchFamily="18" charset="0"/>
            </a:rPr>
          </a:br>
          <a:r>
            <a:rPr lang="en-US" sz="1600" dirty="0">
              <a:latin typeface="Georgia" panose="02040502050405020303" pitchFamily="18" charset="0"/>
            </a:rPr>
            <a:t>Optimization of talent pipeline cultivation in our high-demand and rapidly growing Aerospace &amp; Defense sectors</a:t>
          </a:r>
        </a:p>
      </dgm:t>
    </dgm:pt>
    <dgm:pt modelId="{44AD18C0-A635-4FDF-8C13-BC687926F0E3}" type="parTrans" cxnId="{261EE4A9-B5E3-415A-8D1B-5C8A67D4B965}">
      <dgm:prSet/>
      <dgm:spPr/>
      <dgm:t>
        <a:bodyPr/>
        <a:lstStyle/>
        <a:p>
          <a:endParaRPr lang="en-US" sz="1800"/>
        </a:p>
      </dgm:t>
    </dgm:pt>
    <dgm:pt modelId="{177C10CB-CB13-446D-B1CB-26F9BD9B3B1A}" type="sibTrans" cxnId="{261EE4A9-B5E3-415A-8D1B-5C8A67D4B965}">
      <dgm:prSet/>
      <dgm:spPr/>
      <dgm:t>
        <a:bodyPr/>
        <a:lstStyle/>
        <a:p>
          <a:endParaRPr lang="en-US" sz="1800"/>
        </a:p>
      </dgm:t>
    </dgm:pt>
    <dgm:pt modelId="{3FCE6F4B-7CF0-4D57-BFA3-93D93ACB64A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>
              <a:latin typeface="Georgia" panose="02040502050405020303" pitchFamily="18" charset="0"/>
            </a:rPr>
            <a:t>Medium-Term Outcomes:</a:t>
          </a:r>
          <a:endParaRPr lang="en-US" sz="1800">
            <a:latin typeface="Georgia" panose="02040502050405020303" pitchFamily="18" charset="0"/>
          </a:endParaRPr>
        </a:p>
      </dgm:t>
    </dgm:pt>
    <dgm:pt modelId="{E62946B5-33C7-41D5-AE86-4C66969E4FC3}" type="parTrans" cxnId="{A23D333E-B8D0-4BEE-A971-28F506E8A179}">
      <dgm:prSet/>
      <dgm:spPr/>
      <dgm:t>
        <a:bodyPr/>
        <a:lstStyle/>
        <a:p>
          <a:endParaRPr lang="en-US" sz="1800"/>
        </a:p>
      </dgm:t>
    </dgm:pt>
    <dgm:pt modelId="{6FAD43BB-EF94-4D2E-9165-4C9B1018CD72}" type="sibTrans" cxnId="{A23D333E-B8D0-4BEE-A971-28F506E8A179}">
      <dgm:prSet/>
      <dgm:spPr/>
      <dgm:t>
        <a:bodyPr/>
        <a:lstStyle/>
        <a:p>
          <a:endParaRPr lang="en-US" sz="1800"/>
        </a:p>
      </dgm:t>
    </dgm:pt>
    <dgm:pt modelId="{F8F20755-1808-4F9F-A714-A5965ABC8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Georgia" panose="02040502050405020303" pitchFamily="18" charset="0"/>
            </a:rPr>
            <a:t>Amplified understanding of economic possibilities in LA County's Aerospace &amp; Defense industry</a:t>
          </a:r>
          <a:br>
            <a:rPr lang="en-US" sz="1800" dirty="0">
              <a:latin typeface="Georgia" panose="02040502050405020303" pitchFamily="18" charset="0"/>
            </a:rPr>
          </a:br>
          <a:br>
            <a:rPr lang="en-US" sz="1800" dirty="0">
              <a:latin typeface="Georgia" panose="02040502050405020303" pitchFamily="18" charset="0"/>
            </a:rPr>
          </a:br>
          <a:r>
            <a:rPr lang="en-US" sz="1800" dirty="0">
              <a:latin typeface="Georgia" panose="02040502050405020303" pitchFamily="18" charset="0"/>
            </a:rPr>
            <a:t>Boosted growth and long-term stability of Aerospace &amp; Defense businesses in the local economy</a:t>
          </a:r>
          <a:br>
            <a:rPr lang="en-US" sz="1800" dirty="0">
              <a:latin typeface="Georgia" panose="02040502050405020303" pitchFamily="18" charset="0"/>
            </a:rPr>
          </a:br>
          <a:br>
            <a:rPr lang="en-US" sz="1800" dirty="0">
              <a:latin typeface="Georgia" panose="02040502050405020303" pitchFamily="18" charset="0"/>
            </a:rPr>
          </a:br>
          <a:r>
            <a:rPr lang="en-US" sz="1800" dirty="0">
              <a:latin typeface="Georgia" panose="02040502050405020303" pitchFamily="18" charset="0"/>
            </a:rPr>
            <a:t>Augmented capital investment in Aerospace &amp; Defense sector within LA County</a:t>
          </a:r>
          <a:br>
            <a:rPr lang="en-US" sz="1800" dirty="0">
              <a:latin typeface="Georgia" panose="02040502050405020303" pitchFamily="18" charset="0"/>
            </a:rPr>
          </a:br>
          <a:br>
            <a:rPr lang="en-US" sz="1800" dirty="0">
              <a:latin typeface="Georgia" panose="02040502050405020303" pitchFamily="18" charset="0"/>
            </a:rPr>
          </a:br>
          <a:r>
            <a:rPr lang="en-US" sz="1800" dirty="0">
              <a:latin typeface="Georgia" panose="02040502050405020303" pitchFamily="18" charset="0"/>
            </a:rPr>
            <a:t>Expanded workforce engagement and elevated economic mobility among underrepresented communities within the Aerospace &amp; Defense industry</a:t>
          </a:r>
        </a:p>
      </dgm:t>
    </dgm:pt>
    <dgm:pt modelId="{7A21F92C-3B54-4850-9145-7D779289F02F}" type="parTrans" cxnId="{3AD3AC4C-6510-4FB0-9DAF-26FE4E8562A3}">
      <dgm:prSet/>
      <dgm:spPr/>
      <dgm:t>
        <a:bodyPr/>
        <a:lstStyle/>
        <a:p>
          <a:endParaRPr lang="en-US" sz="1800"/>
        </a:p>
      </dgm:t>
    </dgm:pt>
    <dgm:pt modelId="{D5EA1BDC-36AB-4450-9B98-21A1244286F0}" type="sibTrans" cxnId="{3AD3AC4C-6510-4FB0-9DAF-26FE4E8562A3}">
      <dgm:prSet/>
      <dgm:spPr/>
      <dgm:t>
        <a:bodyPr/>
        <a:lstStyle/>
        <a:p>
          <a:endParaRPr lang="en-US" sz="1800"/>
        </a:p>
      </dgm:t>
    </dgm:pt>
    <dgm:pt modelId="{B92E4107-7014-4797-B84D-58A5189C4D5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>
              <a:latin typeface="Georgia" panose="02040502050405020303" pitchFamily="18" charset="0"/>
            </a:rPr>
            <a:t>Long-Term Outcomes:</a:t>
          </a:r>
          <a:endParaRPr lang="en-US" sz="1800">
            <a:latin typeface="Georgia" panose="02040502050405020303" pitchFamily="18" charset="0"/>
          </a:endParaRPr>
        </a:p>
      </dgm:t>
    </dgm:pt>
    <dgm:pt modelId="{1B383B74-2970-48E3-9F77-3AD8B698369C}" type="parTrans" cxnId="{5D05078D-AFB6-4640-8A0E-700A542745F6}">
      <dgm:prSet/>
      <dgm:spPr/>
      <dgm:t>
        <a:bodyPr/>
        <a:lstStyle/>
        <a:p>
          <a:endParaRPr lang="en-US" sz="1800"/>
        </a:p>
      </dgm:t>
    </dgm:pt>
    <dgm:pt modelId="{0305D0E3-1AED-4B4D-A630-2E2FEEB96041}" type="sibTrans" cxnId="{5D05078D-AFB6-4640-8A0E-700A542745F6}">
      <dgm:prSet/>
      <dgm:spPr/>
      <dgm:t>
        <a:bodyPr/>
        <a:lstStyle/>
        <a:p>
          <a:endParaRPr lang="en-US" sz="1800"/>
        </a:p>
      </dgm:t>
    </dgm:pt>
    <dgm:pt modelId="{AB509962-4D81-40F8-874B-A2197D1DA8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Georgia" panose="02040502050405020303" pitchFamily="18" charset="0"/>
            </a:rPr>
            <a:t>Comprehensive alteration across educational institutions, businesses, and regional infrastructures to support the growth of LA County's Aerospace &amp; Defense industry </a:t>
          </a:r>
          <a:br>
            <a:rPr lang="en-US" sz="1600" dirty="0">
              <a:latin typeface="Georgia" panose="02040502050405020303" pitchFamily="18" charset="0"/>
            </a:rPr>
          </a:br>
          <a:br>
            <a:rPr lang="en-US" sz="1600" dirty="0">
              <a:latin typeface="Georgia" panose="02040502050405020303" pitchFamily="18" charset="0"/>
            </a:rPr>
          </a:br>
          <a:r>
            <a:rPr lang="en-US" sz="1600" dirty="0">
              <a:latin typeface="Georgia" panose="02040502050405020303" pitchFamily="18" charset="0"/>
            </a:rPr>
            <a:t>Bolstering economic stability, growth, and equal opportunity in relation to the Aerospace &amp; Defense industry, resulting in general prosperity for LA County</a:t>
          </a:r>
          <a:br>
            <a:rPr lang="en-US" sz="1600" dirty="0">
              <a:latin typeface="Georgia" panose="02040502050405020303" pitchFamily="18" charset="0"/>
            </a:rPr>
          </a:br>
          <a:br>
            <a:rPr lang="en-US" sz="1600" dirty="0">
              <a:latin typeface="Georgia" panose="02040502050405020303" pitchFamily="18" charset="0"/>
            </a:rPr>
          </a:br>
          <a:r>
            <a:rPr lang="en-US" sz="1600" dirty="0">
              <a:latin typeface="Georgia" panose="02040502050405020303" pitchFamily="18" charset="0"/>
            </a:rPr>
            <a:t>Improvement in quality of life and community well-being, supported by Aerospace &amp; Defense industry contributions to public safety </a:t>
          </a:r>
          <a:br>
            <a:rPr lang="en-US" sz="1600" dirty="0">
              <a:latin typeface="Georgia" panose="02040502050405020303" pitchFamily="18" charset="0"/>
            </a:rPr>
          </a:br>
          <a:br>
            <a:rPr lang="en-US" sz="1600" dirty="0">
              <a:latin typeface="Georgia" panose="02040502050405020303" pitchFamily="18" charset="0"/>
            </a:rPr>
          </a:br>
          <a:r>
            <a:rPr lang="en-US" sz="1600" dirty="0">
              <a:latin typeface="Georgia" panose="02040502050405020303" pitchFamily="18" charset="0"/>
            </a:rPr>
            <a:t>Promotion of equitable access to affordable housing, other essential community services, and resources, incentivized by a thriving Aerospace &amp; Defense industry cluster </a:t>
          </a:r>
          <a:br>
            <a:rPr lang="en-US" sz="1600" dirty="0">
              <a:latin typeface="Georgia" panose="02040502050405020303" pitchFamily="18" charset="0"/>
            </a:rPr>
          </a:br>
          <a:br>
            <a:rPr lang="en-US" sz="1600" dirty="0">
              <a:latin typeface="Georgia" panose="02040502050405020303" pitchFamily="18" charset="0"/>
            </a:rPr>
          </a:br>
          <a:r>
            <a:rPr lang="en-US" sz="1600" dirty="0">
              <a:latin typeface="Georgia" panose="02040502050405020303" pitchFamily="18" charset="0"/>
            </a:rPr>
            <a:t>Significant increase in representation and involvement of historically overlooked communities in the LA economy, particularly within the Aerospace &amp; Defense sector.</a:t>
          </a:r>
        </a:p>
      </dgm:t>
    </dgm:pt>
    <dgm:pt modelId="{F144A88A-83F5-45A1-810B-14E49A8D12E4}" type="parTrans" cxnId="{32580D03-1DEF-4305-9EF7-27F8B3E9F013}">
      <dgm:prSet/>
      <dgm:spPr/>
      <dgm:t>
        <a:bodyPr/>
        <a:lstStyle/>
        <a:p>
          <a:endParaRPr lang="en-US" sz="1800"/>
        </a:p>
      </dgm:t>
    </dgm:pt>
    <dgm:pt modelId="{C6078DE2-1649-4C21-AADE-F7CB1489930E}" type="sibTrans" cxnId="{32580D03-1DEF-4305-9EF7-27F8B3E9F013}">
      <dgm:prSet/>
      <dgm:spPr/>
      <dgm:t>
        <a:bodyPr/>
        <a:lstStyle/>
        <a:p>
          <a:endParaRPr lang="en-US" sz="1800"/>
        </a:p>
      </dgm:t>
    </dgm:pt>
    <dgm:pt modelId="{F885DF07-0151-4A62-934E-827106ABF988}" type="pres">
      <dgm:prSet presAssocID="{66CB507C-CC1D-4333-8805-9DE48507D5F2}" presName="root" presStyleCnt="0">
        <dgm:presLayoutVars>
          <dgm:dir/>
          <dgm:resizeHandles val="exact"/>
        </dgm:presLayoutVars>
      </dgm:prSet>
      <dgm:spPr/>
    </dgm:pt>
    <dgm:pt modelId="{11543184-8634-4597-B4D4-F6B5C07E9153}" type="pres">
      <dgm:prSet presAssocID="{7961380F-F670-4D9C-AF03-0F0941C40B0B}" presName="compNode" presStyleCnt="0"/>
      <dgm:spPr/>
    </dgm:pt>
    <dgm:pt modelId="{83E41FC0-9DFE-4EDD-B10C-0BBD522B08F4}" type="pres">
      <dgm:prSet presAssocID="{7961380F-F670-4D9C-AF03-0F0941C40B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A400BA8-0B2B-4632-B8EF-9FCD4842626A}" type="pres">
      <dgm:prSet presAssocID="{7961380F-F670-4D9C-AF03-0F0941C40B0B}" presName="iconSpace" presStyleCnt="0"/>
      <dgm:spPr/>
    </dgm:pt>
    <dgm:pt modelId="{4224564B-AB35-4B63-91E1-FF268C556FDE}" type="pres">
      <dgm:prSet presAssocID="{7961380F-F670-4D9C-AF03-0F0941C40B0B}" presName="parTx" presStyleLbl="revTx" presStyleIdx="0" presStyleCnt="6">
        <dgm:presLayoutVars>
          <dgm:chMax val="0"/>
          <dgm:chPref val="0"/>
        </dgm:presLayoutVars>
      </dgm:prSet>
      <dgm:spPr/>
    </dgm:pt>
    <dgm:pt modelId="{959094A3-3D5A-4EED-8C5D-867123B81D0F}" type="pres">
      <dgm:prSet presAssocID="{7961380F-F670-4D9C-AF03-0F0941C40B0B}" presName="txSpace" presStyleCnt="0"/>
      <dgm:spPr/>
    </dgm:pt>
    <dgm:pt modelId="{77A589F8-FA1D-4C1A-ADB1-2BC543E9BDBE}" type="pres">
      <dgm:prSet presAssocID="{7961380F-F670-4D9C-AF03-0F0941C40B0B}" presName="desTx" presStyleLbl="revTx" presStyleIdx="1" presStyleCnt="6">
        <dgm:presLayoutVars/>
      </dgm:prSet>
      <dgm:spPr/>
    </dgm:pt>
    <dgm:pt modelId="{99C9070E-4D00-488B-A145-17E94C103137}" type="pres">
      <dgm:prSet presAssocID="{A185174B-3872-4BE1-B6DF-E79B64D6ED43}" presName="sibTrans" presStyleCnt="0"/>
      <dgm:spPr/>
    </dgm:pt>
    <dgm:pt modelId="{993CF5B2-FE50-487E-8799-83DF32FE9E30}" type="pres">
      <dgm:prSet presAssocID="{3FCE6F4B-7CF0-4D57-BFA3-93D93ACB64A4}" presName="compNode" presStyleCnt="0"/>
      <dgm:spPr/>
    </dgm:pt>
    <dgm:pt modelId="{6D6BB987-E18F-49F8-90FC-32C307BF2944}" type="pres">
      <dgm:prSet presAssocID="{3FCE6F4B-7CF0-4D57-BFA3-93D93ACB64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0631BE1-6B99-4C77-9834-8528C63A5EC8}" type="pres">
      <dgm:prSet presAssocID="{3FCE6F4B-7CF0-4D57-BFA3-93D93ACB64A4}" presName="iconSpace" presStyleCnt="0"/>
      <dgm:spPr/>
    </dgm:pt>
    <dgm:pt modelId="{695D2846-D6E2-4F93-98F6-54E46B646137}" type="pres">
      <dgm:prSet presAssocID="{3FCE6F4B-7CF0-4D57-BFA3-93D93ACB64A4}" presName="parTx" presStyleLbl="revTx" presStyleIdx="2" presStyleCnt="6">
        <dgm:presLayoutVars>
          <dgm:chMax val="0"/>
          <dgm:chPref val="0"/>
        </dgm:presLayoutVars>
      </dgm:prSet>
      <dgm:spPr/>
    </dgm:pt>
    <dgm:pt modelId="{A2F2C1BF-1867-46B8-89ED-E526AACE49EC}" type="pres">
      <dgm:prSet presAssocID="{3FCE6F4B-7CF0-4D57-BFA3-93D93ACB64A4}" presName="txSpace" presStyleCnt="0"/>
      <dgm:spPr/>
    </dgm:pt>
    <dgm:pt modelId="{44A4C097-4DF9-4003-A3BD-525CDE27C07D}" type="pres">
      <dgm:prSet presAssocID="{3FCE6F4B-7CF0-4D57-BFA3-93D93ACB64A4}" presName="desTx" presStyleLbl="revTx" presStyleIdx="3" presStyleCnt="6">
        <dgm:presLayoutVars/>
      </dgm:prSet>
      <dgm:spPr/>
    </dgm:pt>
    <dgm:pt modelId="{4099555D-6430-4D87-BCBC-4930FC5A4CDA}" type="pres">
      <dgm:prSet presAssocID="{6FAD43BB-EF94-4D2E-9165-4C9B1018CD72}" presName="sibTrans" presStyleCnt="0"/>
      <dgm:spPr/>
    </dgm:pt>
    <dgm:pt modelId="{DC9282EE-67A0-453A-A2F7-FCCAF5FDB79A}" type="pres">
      <dgm:prSet presAssocID="{B92E4107-7014-4797-B84D-58A5189C4D5E}" presName="compNode" presStyleCnt="0"/>
      <dgm:spPr/>
    </dgm:pt>
    <dgm:pt modelId="{864BB4F5-FC3F-4BE3-9D3A-5B89FC307B28}" type="pres">
      <dgm:prSet presAssocID="{B92E4107-7014-4797-B84D-58A5189C4D5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346B91A-1D2C-4532-80DC-D5E7B56A269E}" type="pres">
      <dgm:prSet presAssocID="{B92E4107-7014-4797-B84D-58A5189C4D5E}" presName="iconSpace" presStyleCnt="0"/>
      <dgm:spPr/>
    </dgm:pt>
    <dgm:pt modelId="{FE102682-6DBB-441C-B9C7-99796FB36C23}" type="pres">
      <dgm:prSet presAssocID="{B92E4107-7014-4797-B84D-58A5189C4D5E}" presName="parTx" presStyleLbl="revTx" presStyleIdx="4" presStyleCnt="6">
        <dgm:presLayoutVars>
          <dgm:chMax val="0"/>
          <dgm:chPref val="0"/>
        </dgm:presLayoutVars>
      </dgm:prSet>
      <dgm:spPr/>
    </dgm:pt>
    <dgm:pt modelId="{ACE78DFA-D804-4892-B9D2-19EDEA603E10}" type="pres">
      <dgm:prSet presAssocID="{B92E4107-7014-4797-B84D-58A5189C4D5E}" presName="txSpace" presStyleCnt="0"/>
      <dgm:spPr/>
    </dgm:pt>
    <dgm:pt modelId="{D5107018-0CBA-439D-BD64-313EB407E8AA}" type="pres">
      <dgm:prSet presAssocID="{B92E4107-7014-4797-B84D-58A5189C4D5E}" presName="desTx" presStyleLbl="revTx" presStyleIdx="5" presStyleCnt="6">
        <dgm:presLayoutVars/>
      </dgm:prSet>
      <dgm:spPr/>
    </dgm:pt>
  </dgm:ptLst>
  <dgm:cxnLst>
    <dgm:cxn modelId="{32580D03-1DEF-4305-9EF7-27F8B3E9F013}" srcId="{B92E4107-7014-4797-B84D-58A5189C4D5E}" destId="{AB509962-4D81-40F8-874B-A2197D1DA8D9}" srcOrd="0" destOrd="0" parTransId="{F144A88A-83F5-45A1-810B-14E49A8D12E4}" sibTransId="{C6078DE2-1649-4C21-AADE-F7CB1489930E}"/>
    <dgm:cxn modelId="{17E6172D-C581-4D70-8BB1-A0E99B91471E}" type="presOf" srcId="{F8F20755-1808-4F9F-A714-A5965ABC8FC1}" destId="{44A4C097-4DF9-4003-A3BD-525CDE27C07D}" srcOrd="0" destOrd="0" presId="urn:microsoft.com/office/officeart/2018/5/layout/CenteredIconLabelDescriptionList"/>
    <dgm:cxn modelId="{D002CF2D-A8A8-4849-A872-AB5D51A7DCB1}" type="presOf" srcId="{3FCE6F4B-7CF0-4D57-BFA3-93D93ACB64A4}" destId="{695D2846-D6E2-4F93-98F6-54E46B646137}" srcOrd="0" destOrd="0" presId="urn:microsoft.com/office/officeart/2018/5/layout/CenteredIconLabelDescriptionList"/>
    <dgm:cxn modelId="{B8B98537-8156-42B0-8A17-A0AB89E5B561}" type="presOf" srcId="{616B710D-12E9-42D9-8AA6-E6DD9F73BD43}" destId="{77A589F8-FA1D-4C1A-ADB1-2BC543E9BDBE}" srcOrd="0" destOrd="0" presId="urn:microsoft.com/office/officeart/2018/5/layout/CenteredIconLabelDescriptionList"/>
    <dgm:cxn modelId="{A23D333E-B8D0-4BEE-A971-28F506E8A179}" srcId="{66CB507C-CC1D-4333-8805-9DE48507D5F2}" destId="{3FCE6F4B-7CF0-4D57-BFA3-93D93ACB64A4}" srcOrd="1" destOrd="0" parTransId="{E62946B5-33C7-41D5-AE86-4C66969E4FC3}" sibTransId="{6FAD43BB-EF94-4D2E-9165-4C9B1018CD72}"/>
    <dgm:cxn modelId="{3AD3AC4C-6510-4FB0-9DAF-26FE4E8562A3}" srcId="{3FCE6F4B-7CF0-4D57-BFA3-93D93ACB64A4}" destId="{F8F20755-1808-4F9F-A714-A5965ABC8FC1}" srcOrd="0" destOrd="0" parTransId="{7A21F92C-3B54-4850-9145-7D779289F02F}" sibTransId="{D5EA1BDC-36AB-4450-9B98-21A1244286F0}"/>
    <dgm:cxn modelId="{2CBCBC7E-25FF-4997-80C2-AE3E186C711E}" type="presOf" srcId="{7961380F-F670-4D9C-AF03-0F0941C40B0B}" destId="{4224564B-AB35-4B63-91E1-FF268C556FDE}" srcOrd="0" destOrd="0" presId="urn:microsoft.com/office/officeart/2018/5/layout/CenteredIconLabelDescriptionList"/>
    <dgm:cxn modelId="{62AB0484-8AA4-412C-BC38-CB81A0482A3A}" srcId="{66CB507C-CC1D-4333-8805-9DE48507D5F2}" destId="{7961380F-F670-4D9C-AF03-0F0941C40B0B}" srcOrd="0" destOrd="0" parTransId="{8F818E7B-4AA3-40D6-82F6-B4181C1124CD}" sibTransId="{A185174B-3872-4BE1-B6DF-E79B64D6ED43}"/>
    <dgm:cxn modelId="{5D05078D-AFB6-4640-8A0E-700A542745F6}" srcId="{66CB507C-CC1D-4333-8805-9DE48507D5F2}" destId="{B92E4107-7014-4797-B84D-58A5189C4D5E}" srcOrd="2" destOrd="0" parTransId="{1B383B74-2970-48E3-9F77-3AD8B698369C}" sibTransId="{0305D0E3-1AED-4B4D-A630-2E2FEEB96041}"/>
    <dgm:cxn modelId="{C8359F9C-C09A-4015-A536-907702622848}" type="presOf" srcId="{AB509962-4D81-40F8-874B-A2197D1DA8D9}" destId="{D5107018-0CBA-439D-BD64-313EB407E8AA}" srcOrd="0" destOrd="0" presId="urn:microsoft.com/office/officeart/2018/5/layout/CenteredIconLabelDescriptionList"/>
    <dgm:cxn modelId="{840DB5A4-9DB2-4A9A-8191-C6E9B9BCD55F}" type="presOf" srcId="{B92E4107-7014-4797-B84D-58A5189C4D5E}" destId="{FE102682-6DBB-441C-B9C7-99796FB36C23}" srcOrd="0" destOrd="0" presId="urn:microsoft.com/office/officeart/2018/5/layout/CenteredIconLabelDescriptionList"/>
    <dgm:cxn modelId="{261EE4A9-B5E3-415A-8D1B-5C8A67D4B965}" srcId="{7961380F-F670-4D9C-AF03-0F0941C40B0B}" destId="{616B710D-12E9-42D9-8AA6-E6DD9F73BD43}" srcOrd="0" destOrd="0" parTransId="{44AD18C0-A635-4FDF-8C13-BC687926F0E3}" sibTransId="{177C10CB-CB13-446D-B1CB-26F9BD9B3B1A}"/>
    <dgm:cxn modelId="{6052C8B4-B32F-4FBB-9575-367CCE7A94AA}" type="presOf" srcId="{66CB507C-CC1D-4333-8805-9DE48507D5F2}" destId="{F885DF07-0151-4A62-934E-827106ABF988}" srcOrd="0" destOrd="0" presId="urn:microsoft.com/office/officeart/2018/5/layout/CenteredIconLabelDescriptionList"/>
    <dgm:cxn modelId="{44BBB474-15BF-438F-9917-E4F387A87624}" type="presParOf" srcId="{F885DF07-0151-4A62-934E-827106ABF988}" destId="{11543184-8634-4597-B4D4-F6B5C07E9153}" srcOrd="0" destOrd="0" presId="urn:microsoft.com/office/officeart/2018/5/layout/CenteredIconLabelDescriptionList"/>
    <dgm:cxn modelId="{19D77186-0687-4FEE-B59B-68FEB93ADBC3}" type="presParOf" srcId="{11543184-8634-4597-B4D4-F6B5C07E9153}" destId="{83E41FC0-9DFE-4EDD-B10C-0BBD522B08F4}" srcOrd="0" destOrd="0" presId="urn:microsoft.com/office/officeart/2018/5/layout/CenteredIconLabelDescriptionList"/>
    <dgm:cxn modelId="{4AB3BC4E-A6E6-481A-A056-A38FBFA056D4}" type="presParOf" srcId="{11543184-8634-4597-B4D4-F6B5C07E9153}" destId="{AA400BA8-0B2B-4632-B8EF-9FCD4842626A}" srcOrd="1" destOrd="0" presId="urn:microsoft.com/office/officeart/2018/5/layout/CenteredIconLabelDescriptionList"/>
    <dgm:cxn modelId="{441BECDC-A2FF-4D84-ADA3-97D10D1F7B7A}" type="presParOf" srcId="{11543184-8634-4597-B4D4-F6B5C07E9153}" destId="{4224564B-AB35-4B63-91E1-FF268C556FDE}" srcOrd="2" destOrd="0" presId="urn:microsoft.com/office/officeart/2018/5/layout/CenteredIconLabelDescriptionList"/>
    <dgm:cxn modelId="{F31E2F5E-D569-4698-B3D2-F496FA19D3E2}" type="presParOf" srcId="{11543184-8634-4597-B4D4-F6B5C07E9153}" destId="{959094A3-3D5A-4EED-8C5D-867123B81D0F}" srcOrd="3" destOrd="0" presId="urn:microsoft.com/office/officeart/2018/5/layout/CenteredIconLabelDescriptionList"/>
    <dgm:cxn modelId="{365E7E2F-80F7-493F-BB87-2A0ADC6FB422}" type="presParOf" srcId="{11543184-8634-4597-B4D4-F6B5C07E9153}" destId="{77A589F8-FA1D-4C1A-ADB1-2BC543E9BDBE}" srcOrd="4" destOrd="0" presId="urn:microsoft.com/office/officeart/2018/5/layout/CenteredIconLabelDescriptionList"/>
    <dgm:cxn modelId="{09EECAA2-6B0A-4B2B-8791-7F5AFBADBF78}" type="presParOf" srcId="{F885DF07-0151-4A62-934E-827106ABF988}" destId="{99C9070E-4D00-488B-A145-17E94C103137}" srcOrd="1" destOrd="0" presId="urn:microsoft.com/office/officeart/2018/5/layout/CenteredIconLabelDescriptionList"/>
    <dgm:cxn modelId="{EBC5C967-312A-4BCF-B04D-B291430F7860}" type="presParOf" srcId="{F885DF07-0151-4A62-934E-827106ABF988}" destId="{993CF5B2-FE50-487E-8799-83DF32FE9E30}" srcOrd="2" destOrd="0" presId="urn:microsoft.com/office/officeart/2018/5/layout/CenteredIconLabelDescriptionList"/>
    <dgm:cxn modelId="{D919ED93-F391-434D-A34E-759F65BA3CC4}" type="presParOf" srcId="{993CF5B2-FE50-487E-8799-83DF32FE9E30}" destId="{6D6BB987-E18F-49F8-90FC-32C307BF2944}" srcOrd="0" destOrd="0" presId="urn:microsoft.com/office/officeart/2018/5/layout/CenteredIconLabelDescriptionList"/>
    <dgm:cxn modelId="{904C393A-86B7-4E4D-8C43-116FD0339EBE}" type="presParOf" srcId="{993CF5B2-FE50-487E-8799-83DF32FE9E30}" destId="{C0631BE1-6B99-4C77-9834-8528C63A5EC8}" srcOrd="1" destOrd="0" presId="urn:microsoft.com/office/officeart/2018/5/layout/CenteredIconLabelDescriptionList"/>
    <dgm:cxn modelId="{D5A21D0A-781F-401A-AD88-19659FAE0553}" type="presParOf" srcId="{993CF5B2-FE50-487E-8799-83DF32FE9E30}" destId="{695D2846-D6E2-4F93-98F6-54E46B646137}" srcOrd="2" destOrd="0" presId="urn:microsoft.com/office/officeart/2018/5/layout/CenteredIconLabelDescriptionList"/>
    <dgm:cxn modelId="{E9C9A18B-028D-41E4-926D-18844EE7663D}" type="presParOf" srcId="{993CF5B2-FE50-487E-8799-83DF32FE9E30}" destId="{A2F2C1BF-1867-46B8-89ED-E526AACE49EC}" srcOrd="3" destOrd="0" presId="urn:microsoft.com/office/officeart/2018/5/layout/CenteredIconLabelDescriptionList"/>
    <dgm:cxn modelId="{0139B2FE-6D6E-44D9-BEC7-1AC0AD2F8F4C}" type="presParOf" srcId="{993CF5B2-FE50-487E-8799-83DF32FE9E30}" destId="{44A4C097-4DF9-4003-A3BD-525CDE27C07D}" srcOrd="4" destOrd="0" presId="urn:microsoft.com/office/officeart/2018/5/layout/CenteredIconLabelDescriptionList"/>
    <dgm:cxn modelId="{4C74C44A-012F-4EE9-B43D-92F071D79EF3}" type="presParOf" srcId="{F885DF07-0151-4A62-934E-827106ABF988}" destId="{4099555D-6430-4D87-BCBC-4930FC5A4CDA}" srcOrd="3" destOrd="0" presId="urn:microsoft.com/office/officeart/2018/5/layout/CenteredIconLabelDescriptionList"/>
    <dgm:cxn modelId="{914F536E-B5AB-4475-9AB4-13122C8A7580}" type="presParOf" srcId="{F885DF07-0151-4A62-934E-827106ABF988}" destId="{DC9282EE-67A0-453A-A2F7-FCCAF5FDB79A}" srcOrd="4" destOrd="0" presId="urn:microsoft.com/office/officeart/2018/5/layout/CenteredIconLabelDescriptionList"/>
    <dgm:cxn modelId="{6E0ED9BD-683D-4010-B090-9CE8F2E5BB33}" type="presParOf" srcId="{DC9282EE-67A0-453A-A2F7-FCCAF5FDB79A}" destId="{864BB4F5-FC3F-4BE3-9D3A-5B89FC307B28}" srcOrd="0" destOrd="0" presId="urn:microsoft.com/office/officeart/2018/5/layout/CenteredIconLabelDescriptionList"/>
    <dgm:cxn modelId="{AD30A540-4ABE-4EB8-9E74-0EBA97CBD66D}" type="presParOf" srcId="{DC9282EE-67A0-453A-A2F7-FCCAF5FDB79A}" destId="{8346B91A-1D2C-4532-80DC-D5E7B56A269E}" srcOrd="1" destOrd="0" presId="urn:microsoft.com/office/officeart/2018/5/layout/CenteredIconLabelDescriptionList"/>
    <dgm:cxn modelId="{2F632D2C-343C-4DA1-95CA-0AF71200290F}" type="presParOf" srcId="{DC9282EE-67A0-453A-A2F7-FCCAF5FDB79A}" destId="{FE102682-6DBB-441C-B9C7-99796FB36C23}" srcOrd="2" destOrd="0" presId="urn:microsoft.com/office/officeart/2018/5/layout/CenteredIconLabelDescriptionList"/>
    <dgm:cxn modelId="{537513B4-DD7C-43B6-8E21-D1D0FF6044C5}" type="presParOf" srcId="{DC9282EE-67A0-453A-A2F7-FCCAF5FDB79A}" destId="{ACE78DFA-D804-4892-B9D2-19EDEA603E10}" srcOrd="3" destOrd="0" presId="urn:microsoft.com/office/officeart/2018/5/layout/CenteredIconLabelDescriptionList"/>
    <dgm:cxn modelId="{A8921D98-09C8-4997-BCB5-113B9FE22852}" type="presParOf" srcId="{DC9282EE-67A0-453A-A2F7-FCCAF5FDB79A}" destId="{D5107018-0CBA-439D-BD64-313EB407E8A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6960C5-E3F2-4119-B494-A8E41F7BD285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6FA51D-8FA3-4B4A-96EE-E01E40AFA731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Georgia" panose="02040502050405020303" pitchFamily="18" charset="0"/>
            </a:rPr>
            <a:t>Economic conditions, industry trends, and regulations</a:t>
          </a:r>
        </a:p>
      </dgm:t>
    </dgm:pt>
    <dgm:pt modelId="{CE4F9EBE-8568-49CF-8D71-0CA3246372F3}" type="parTrans" cxnId="{6989F652-CC32-49E8-AABA-186A4DE68746}">
      <dgm:prSet/>
      <dgm:spPr/>
      <dgm:t>
        <a:bodyPr/>
        <a:lstStyle/>
        <a:p>
          <a:endParaRPr lang="en-US" sz="1800"/>
        </a:p>
      </dgm:t>
    </dgm:pt>
    <dgm:pt modelId="{B8325B81-86AD-45BE-ACE7-060B848C7B99}" type="sibTrans" cxnId="{6989F652-CC32-49E8-AABA-186A4DE68746}">
      <dgm:prSet/>
      <dgm:spPr/>
      <dgm:t>
        <a:bodyPr/>
        <a:lstStyle/>
        <a:p>
          <a:endParaRPr lang="en-US" sz="1800"/>
        </a:p>
      </dgm:t>
    </dgm:pt>
    <dgm:pt modelId="{61E8D2F3-7980-46D2-BDB3-5E7C2F297B5E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Georgia" panose="02040502050405020303" pitchFamily="18" charset="0"/>
            </a:rPr>
            <a:t>Political climate and policies</a:t>
          </a:r>
        </a:p>
      </dgm:t>
    </dgm:pt>
    <dgm:pt modelId="{43611DEA-DCD2-4780-BDD5-A3AC7F30BC9C}" type="parTrans" cxnId="{6B51848E-C8D7-4F17-B50F-FDDB75C20955}">
      <dgm:prSet/>
      <dgm:spPr/>
      <dgm:t>
        <a:bodyPr/>
        <a:lstStyle/>
        <a:p>
          <a:endParaRPr lang="en-US" sz="1800"/>
        </a:p>
      </dgm:t>
    </dgm:pt>
    <dgm:pt modelId="{CE9D934A-BBF9-43A2-A097-2475DD0A5E52}" type="sibTrans" cxnId="{6B51848E-C8D7-4F17-B50F-FDDB75C20955}">
      <dgm:prSet/>
      <dgm:spPr/>
      <dgm:t>
        <a:bodyPr/>
        <a:lstStyle/>
        <a:p>
          <a:endParaRPr lang="en-US" sz="1800"/>
        </a:p>
      </dgm:t>
    </dgm:pt>
    <dgm:pt modelId="{56DE887C-C4E5-4A55-B9CC-46746FE4D88E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Georgia" panose="02040502050405020303" pitchFamily="18" charset="0"/>
            </a:rPr>
            <a:t>Competition from other regions from an economical perspective</a:t>
          </a:r>
        </a:p>
      </dgm:t>
    </dgm:pt>
    <dgm:pt modelId="{DAC18B4B-1546-4032-8793-63E04CE0A7F9}" type="parTrans" cxnId="{F714EE33-2F22-408F-9719-43898E21A291}">
      <dgm:prSet/>
      <dgm:spPr/>
      <dgm:t>
        <a:bodyPr/>
        <a:lstStyle/>
        <a:p>
          <a:endParaRPr lang="en-US" sz="1800"/>
        </a:p>
      </dgm:t>
    </dgm:pt>
    <dgm:pt modelId="{D3D5A8A6-15B7-4564-9C58-F041CC6A84A7}" type="sibTrans" cxnId="{F714EE33-2F22-408F-9719-43898E21A291}">
      <dgm:prSet/>
      <dgm:spPr/>
      <dgm:t>
        <a:bodyPr/>
        <a:lstStyle/>
        <a:p>
          <a:endParaRPr lang="en-US" sz="1800"/>
        </a:p>
      </dgm:t>
    </dgm:pt>
    <dgm:pt modelId="{C21A3F34-21B8-4554-AF3D-2CA1417C5873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Georgia" panose="02040502050405020303" pitchFamily="18" charset="0"/>
            </a:rPr>
            <a:t>Social and demographic factors</a:t>
          </a:r>
        </a:p>
      </dgm:t>
    </dgm:pt>
    <dgm:pt modelId="{6FBCEDFE-A502-4F90-AF1A-45CB19B37AFC}" type="parTrans" cxnId="{51E731EB-02BA-44E4-86A0-56C06F9B8980}">
      <dgm:prSet/>
      <dgm:spPr/>
      <dgm:t>
        <a:bodyPr/>
        <a:lstStyle/>
        <a:p>
          <a:endParaRPr lang="en-US" sz="1800"/>
        </a:p>
      </dgm:t>
    </dgm:pt>
    <dgm:pt modelId="{541A52F0-DCDF-455F-9A85-7E089573D47D}" type="sibTrans" cxnId="{51E731EB-02BA-44E4-86A0-56C06F9B8980}">
      <dgm:prSet/>
      <dgm:spPr/>
      <dgm:t>
        <a:bodyPr/>
        <a:lstStyle/>
        <a:p>
          <a:endParaRPr lang="en-US" sz="1800"/>
        </a:p>
      </dgm:t>
    </dgm:pt>
    <dgm:pt modelId="{718DD6A5-5FBE-4E82-A3F7-936ABD62FC2D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Georgia" panose="02040502050405020303" pitchFamily="18" charset="0"/>
            </a:rPr>
            <a:t>Technological advancements and innovations</a:t>
          </a:r>
        </a:p>
      </dgm:t>
    </dgm:pt>
    <dgm:pt modelId="{D24B7CD5-2F77-4451-A995-D79D8E3A6F6E}" type="parTrans" cxnId="{F2DB27D7-E1E5-4740-8ADF-6304D51286E2}">
      <dgm:prSet/>
      <dgm:spPr/>
      <dgm:t>
        <a:bodyPr/>
        <a:lstStyle/>
        <a:p>
          <a:endParaRPr lang="en-US" sz="1800"/>
        </a:p>
      </dgm:t>
    </dgm:pt>
    <dgm:pt modelId="{8CBF4CB7-3833-4476-8023-09D9C2281ABE}" type="sibTrans" cxnId="{F2DB27D7-E1E5-4740-8ADF-6304D51286E2}">
      <dgm:prSet/>
      <dgm:spPr/>
      <dgm:t>
        <a:bodyPr/>
        <a:lstStyle/>
        <a:p>
          <a:endParaRPr lang="en-US" sz="1800"/>
        </a:p>
      </dgm:t>
    </dgm:pt>
    <dgm:pt modelId="{6D01198D-CCBE-4E2D-BACC-CA6800DBEF5B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Georgia" panose="02040502050405020303" pitchFamily="18" charset="0"/>
            </a:rPr>
            <a:t>Environmental factors</a:t>
          </a:r>
        </a:p>
      </dgm:t>
    </dgm:pt>
    <dgm:pt modelId="{0451F056-B30D-44D9-ACA9-15037E729974}" type="parTrans" cxnId="{2D75CA2D-8971-4F8E-937B-D75959802607}">
      <dgm:prSet/>
      <dgm:spPr/>
      <dgm:t>
        <a:bodyPr/>
        <a:lstStyle/>
        <a:p>
          <a:endParaRPr lang="en-US" sz="1800"/>
        </a:p>
      </dgm:t>
    </dgm:pt>
    <dgm:pt modelId="{B1A46DE1-8ED0-41B6-AA9F-562B62BF869A}" type="sibTrans" cxnId="{2D75CA2D-8971-4F8E-937B-D75959802607}">
      <dgm:prSet/>
      <dgm:spPr/>
      <dgm:t>
        <a:bodyPr/>
        <a:lstStyle/>
        <a:p>
          <a:endParaRPr lang="en-US" sz="1800"/>
        </a:p>
      </dgm:t>
    </dgm:pt>
    <dgm:pt modelId="{C353E541-EB0B-44A3-996D-500438E0BE37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Georgia" panose="02040502050405020303" pitchFamily="18" charset="0"/>
            </a:rPr>
            <a:t>Capital markets and the availability of funding and/or investment opportunities</a:t>
          </a:r>
        </a:p>
      </dgm:t>
    </dgm:pt>
    <dgm:pt modelId="{F97ED958-92BA-4151-95C6-4FBD4CB72E19}" type="parTrans" cxnId="{3EFC89CC-6A71-4D1F-AAEB-F260964E28EF}">
      <dgm:prSet/>
      <dgm:spPr/>
      <dgm:t>
        <a:bodyPr/>
        <a:lstStyle/>
        <a:p>
          <a:endParaRPr lang="en-US" sz="1800"/>
        </a:p>
      </dgm:t>
    </dgm:pt>
    <dgm:pt modelId="{6C8CA48C-FAD4-4645-B240-F8E25C2ACCAD}" type="sibTrans" cxnId="{3EFC89CC-6A71-4D1F-AAEB-F260964E28EF}">
      <dgm:prSet/>
      <dgm:spPr/>
      <dgm:t>
        <a:bodyPr/>
        <a:lstStyle/>
        <a:p>
          <a:endParaRPr lang="en-US" sz="1800"/>
        </a:p>
      </dgm:t>
    </dgm:pt>
    <dgm:pt modelId="{99617B13-1F5C-4960-A7E6-F09295FF6964}" type="pres">
      <dgm:prSet presAssocID="{DC6960C5-E3F2-4119-B494-A8E41F7BD285}" presName="Name0" presStyleCnt="0">
        <dgm:presLayoutVars>
          <dgm:dir/>
          <dgm:resizeHandles val="exact"/>
        </dgm:presLayoutVars>
      </dgm:prSet>
      <dgm:spPr/>
    </dgm:pt>
    <dgm:pt modelId="{916FC5AA-EC99-4B14-92E2-A0B2F9D57F14}" type="pres">
      <dgm:prSet presAssocID="{DC6960C5-E3F2-4119-B494-A8E41F7BD285}" presName="cycle" presStyleCnt="0"/>
      <dgm:spPr/>
    </dgm:pt>
    <dgm:pt modelId="{E43E8564-7B0D-4B22-8DDB-739FF4AAA04F}" type="pres">
      <dgm:prSet presAssocID="{9F6FA51D-8FA3-4B4A-96EE-E01E40AFA731}" presName="nodeFirstNode" presStyleLbl="node1" presStyleIdx="0" presStyleCnt="7">
        <dgm:presLayoutVars>
          <dgm:bulletEnabled val="1"/>
        </dgm:presLayoutVars>
      </dgm:prSet>
      <dgm:spPr/>
    </dgm:pt>
    <dgm:pt modelId="{52A92EC9-8E2E-4C37-A2B3-E407562A73FD}" type="pres">
      <dgm:prSet presAssocID="{B8325B81-86AD-45BE-ACE7-060B848C7B99}" presName="sibTransFirstNode" presStyleLbl="bgShp" presStyleIdx="0" presStyleCnt="1"/>
      <dgm:spPr/>
    </dgm:pt>
    <dgm:pt modelId="{FD544A6D-C007-4EBA-A480-C7586288841F}" type="pres">
      <dgm:prSet presAssocID="{61E8D2F3-7980-46D2-BDB3-5E7C2F297B5E}" presName="nodeFollowingNodes" presStyleLbl="node1" presStyleIdx="1" presStyleCnt="7">
        <dgm:presLayoutVars>
          <dgm:bulletEnabled val="1"/>
        </dgm:presLayoutVars>
      </dgm:prSet>
      <dgm:spPr/>
    </dgm:pt>
    <dgm:pt modelId="{F2F6F409-86BD-4F1C-A2BE-556BF9270790}" type="pres">
      <dgm:prSet presAssocID="{56DE887C-C4E5-4A55-B9CC-46746FE4D88E}" presName="nodeFollowingNodes" presStyleLbl="node1" presStyleIdx="2" presStyleCnt="7">
        <dgm:presLayoutVars>
          <dgm:bulletEnabled val="1"/>
        </dgm:presLayoutVars>
      </dgm:prSet>
      <dgm:spPr/>
    </dgm:pt>
    <dgm:pt modelId="{91AC5161-BE80-4DA6-B513-3E05515F9936}" type="pres">
      <dgm:prSet presAssocID="{C21A3F34-21B8-4554-AF3D-2CA1417C5873}" presName="nodeFollowingNodes" presStyleLbl="node1" presStyleIdx="3" presStyleCnt="7">
        <dgm:presLayoutVars>
          <dgm:bulletEnabled val="1"/>
        </dgm:presLayoutVars>
      </dgm:prSet>
      <dgm:spPr/>
    </dgm:pt>
    <dgm:pt modelId="{AD0B28BD-FFA8-4F38-A465-E65D78FF83C8}" type="pres">
      <dgm:prSet presAssocID="{718DD6A5-5FBE-4E82-A3F7-936ABD62FC2D}" presName="nodeFollowingNodes" presStyleLbl="node1" presStyleIdx="4" presStyleCnt="7">
        <dgm:presLayoutVars>
          <dgm:bulletEnabled val="1"/>
        </dgm:presLayoutVars>
      </dgm:prSet>
      <dgm:spPr/>
    </dgm:pt>
    <dgm:pt modelId="{808FB72D-2499-421E-B2DA-62C0FB2C1239}" type="pres">
      <dgm:prSet presAssocID="{6D01198D-CCBE-4E2D-BACC-CA6800DBEF5B}" presName="nodeFollowingNodes" presStyleLbl="node1" presStyleIdx="5" presStyleCnt="7">
        <dgm:presLayoutVars>
          <dgm:bulletEnabled val="1"/>
        </dgm:presLayoutVars>
      </dgm:prSet>
      <dgm:spPr/>
    </dgm:pt>
    <dgm:pt modelId="{0333655E-89B6-404B-9CD8-4F23B7D78B82}" type="pres">
      <dgm:prSet presAssocID="{C353E541-EB0B-44A3-996D-500438E0BE37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CABA2C0E-E935-4EF4-BE4A-E0BC87167454}" type="presOf" srcId="{61E8D2F3-7980-46D2-BDB3-5E7C2F297B5E}" destId="{FD544A6D-C007-4EBA-A480-C7586288841F}" srcOrd="0" destOrd="0" presId="urn:microsoft.com/office/officeart/2005/8/layout/cycle3"/>
    <dgm:cxn modelId="{03921E1B-BE45-4283-8907-DFB1F12D34DF}" type="presOf" srcId="{718DD6A5-5FBE-4E82-A3F7-936ABD62FC2D}" destId="{AD0B28BD-FFA8-4F38-A465-E65D78FF83C8}" srcOrd="0" destOrd="0" presId="urn:microsoft.com/office/officeart/2005/8/layout/cycle3"/>
    <dgm:cxn modelId="{42D8221F-41EE-4507-8E21-8F90CB530B40}" type="presOf" srcId="{C21A3F34-21B8-4554-AF3D-2CA1417C5873}" destId="{91AC5161-BE80-4DA6-B513-3E05515F9936}" srcOrd="0" destOrd="0" presId="urn:microsoft.com/office/officeart/2005/8/layout/cycle3"/>
    <dgm:cxn modelId="{2D75CA2D-8971-4F8E-937B-D75959802607}" srcId="{DC6960C5-E3F2-4119-B494-A8E41F7BD285}" destId="{6D01198D-CCBE-4E2D-BACC-CA6800DBEF5B}" srcOrd="5" destOrd="0" parTransId="{0451F056-B30D-44D9-ACA9-15037E729974}" sibTransId="{B1A46DE1-8ED0-41B6-AA9F-562B62BF869A}"/>
    <dgm:cxn modelId="{F714EE33-2F22-408F-9719-43898E21A291}" srcId="{DC6960C5-E3F2-4119-B494-A8E41F7BD285}" destId="{56DE887C-C4E5-4A55-B9CC-46746FE4D88E}" srcOrd="2" destOrd="0" parTransId="{DAC18B4B-1546-4032-8793-63E04CE0A7F9}" sibTransId="{D3D5A8A6-15B7-4564-9C58-F041CC6A84A7}"/>
    <dgm:cxn modelId="{D5F12336-8E81-463E-AD2A-B1D84B064400}" type="presOf" srcId="{DC6960C5-E3F2-4119-B494-A8E41F7BD285}" destId="{99617B13-1F5C-4960-A7E6-F09295FF6964}" srcOrd="0" destOrd="0" presId="urn:microsoft.com/office/officeart/2005/8/layout/cycle3"/>
    <dgm:cxn modelId="{6989F652-CC32-49E8-AABA-186A4DE68746}" srcId="{DC6960C5-E3F2-4119-B494-A8E41F7BD285}" destId="{9F6FA51D-8FA3-4B4A-96EE-E01E40AFA731}" srcOrd="0" destOrd="0" parTransId="{CE4F9EBE-8568-49CF-8D71-0CA3246372F3}" sibTransId="{B8325B81-86AD-45BE-ACE7-060B848C7B99}"/>
    <dgm:cxn modelId="{7D28157A-1DB7-4D49-9A7F-85B9EE000334}" type="presOf" srcId="{B8325B81-86AD-45BE-ACE7-060B848C7B99}" destId="{52A92EC9-8E2E-4C37-A2B3-E407562A73FD}" srcOrd="0" destOrd="0" presId="urn:microsoft.com/office/officeart/2005/8/layout/cycle3"/>
    <dgm:cxn modelId="{6B51848E-C8D7-4F17-B50F-FDDB75C20955}" srcId="{DC6960C5-E3F2-4119-B494-A8E41F7BD285}" destId="{61E8D2F3-7980-46D2-BDB3-5E7C2F297B5E}" srcOrd="1" destOrd="0" parTransId="{43611DEA-DCD2-4780-BDD5-A3AC7F30BC9C}" sibTransId="{CE9D934A-BBF9-43A2-A097-2475DD0A5E52}"/>
    <dgm:cxn modelId="{EEA3C691-73A0-481A-95EA-C5C8E6D234A8}" type="presOf" srcId="{9F6FA51D-8FA3-4B4A-96EE-E01E40AFA731}" destId="{E43E8564-7B0D-4B22-8DDB-739FF4AAA04F}" srcOrd="0" destOrd="0" presId="urn:microsoft.com/office/officeart/2005/8/layout/cycle3"/>
    <dgm:cxn modelId="{87A8B4A8-27CD-43D6-8182-73A40354AD1F}" type="presOf" srcId="{C353E541-EB0B-44A3-996D-500438E0BE37}" destId="{0333655E-89B6-404B-9CD8-4F23B7D78B82}" srcOrd="0" destOrd="0" presId="urn:microsoft.com/office/officeart/2005/8/layout/cycle3"/>
    <dgm:cxn modelId="{F15D31BB-BCA1-4351-95C4-AAB5B5C2DE6A}" type="presOf" srcId="{6D01198D-CCBE-4E2D-BACC-CA6800DBEF5B}" destId="{808FB72D-2499-421E-B2DA-62C0FB2C1239}" srcOrd="0" destOrd="0" presId="urn:microsoft.com/office/officeart/2005/8/layout/cycle3"/>
    <dgm:cxn modelId="{D1A318C7-FDB6-48AB-8353-6B1835734AB7}" type="presOf" srcId="{56DE887C-C4E5-4A55-B9CC-46746FE4D88E}" destId="{F2F6F409-86BD-4F1C-A2BE-556BF9270790}" srcOrd="0" destOrd="0" presId="urn:microsoft.com/office/officeart/2005/8/layout/cycle3"/>
    <dgm:cxn modelId="{3EFC89CC-6A71-4D1F-AAEB-F260964E28EF}" srcId="{DC6960C5-E3F2-4119-B494-A8E41F7BD285}" destId="{C353E541-EB0B-44A3-996D-500438E0BE37}" srcOrd="6" destOrd="0" parTransId="{F97ED958-92BA-4151-95C6-4FBD4CB72E19}" sibTransId="{6C8CA48C-FAD4-4645-B240-F8E25C2ACCAD}"/>
    <dgm:cxn modelId="{F2DB27D7-E1E5-4740-8ADF-6304D51286E2}" srcId="{DC6960C5-E3F2-4119-B494-A8E41F7BD285}" destId="{718DD6A5-5FBE-4E82-A3F7-936ABD62FC2D}" srcOrd="4" destOrd="0" parTransId="{D24B7CD5-2F77-4451-A995-D79D8E3A6F6E}" sibTransId="{8CBF4CB7-3833-4476-8023-09D9C2281ABE}"/>
    <dgm:cxn modelId="{51E731EB-02BA-44E4-86A0-56C06F9B8980}" srcId="{DC6960C5-E3F2-4119-B494-A8E41F7BD285}" destId="{C21A3F34-21B8-4554-AF3D-2CA1417C5873}" srcOrd="3" destOrd="0" parTransId="{6FBCEDFE-A502-4F90-AF1A-45CB19B37AFC}" sibTransId="{541A52F0-DCDF-455F-9A85-7E089573D47D}"/>
    <dgm:cxn modelId="{81AE0F85-BE8D-40A3-89CF-3634F3E69E31}" type="presParOf" srcId="{99617B13-1F5C-4960-A7E6-F09295FF6964}" destId="{916FC5AA-EC99-4B14-92E2-A0B2F9D57F14}" srcOrd="0" destOrd="0" presId="urn:microsoft.com/office/officeart/2005/8/layout/cycle3"/>
    <dgm:cxn modelId="{C28D2C14-B571-4CC6-BF34-111C71CBFA30}" type="presParOf" srcId="{916FC5AA-EC99-4B14-92E2-A0B2F9D57F14}" destId="{E43E8564-7B0D-4B22-8DDB-739FF4AAA04F}" srcOrd="0" destOrd="0" presId="urn:microsoft.com/office/officeart/2005/8/layout/cycle3"/>
    <dgm:cxn modelId="{D40D0B12-390B-4DB1-8F69-9C48A53CC7B9}" type="presParOf" srcId="{916FC5AA-EC99-4B14-92E2-A0B2F9D57F14}" destId="{52A92EC9-8E2E-4C37-A2B3-E407562A73FD}" srcOrd="1" destOrd="0" presId="urn:microsoft.com/office/officeart/2005/8/layout/cycle3"/>
    <dgm:cxn modelId="{E30437EB-4D66-4D96-9DC2-64C57207D292}" type="presParOf" srcId="{916FC5AA-EC99-4B14-92E2-A0B2F9D57F14}" destId="{FD544A6D-C007-4EBA-A480-C7586288841F}" srcOrd="2" destOrd="0" presId="urn:microsoft.com/office/officeart/2005/8/layout/cycle3"/>
    <dgm:cxn modelId="{E827A86E-9DA4-4249-A8F8-E6A77C476699}" type="presParOf" srcId="{916FC5AA-EC99-4B14-92E2-A0B2F9D57F14}" destId="{F2F6F409-86BD-4F1C-A2BE-556BF9270790}" srcOrd="3" destOrd="0" presId="urn:microsoft.com/office/officeart/2005/8/layout/cycle3"/>
    <dgm:cxn modelId="{2983E31A-2B55-4A57-824E-593D4DF3856F}" type="presParOf" srcId="{916FC5AA-EC99-4B14-92E2-A0B2F9D57F14}" destId="{91AC5161-BE80-4DA6-B513-3E05515F9936}" srcOrd="4" destOrd="0" presId="urn:microsoft.com/office/officeart/2005/8/layout/cycle3"/>
    <dgm:cxn modelId="{736AEF8F-6FE7-4CCC-9F6C-4CDE99277B42}" type="presParOf" srcId="{916FC5AA-EC99-4B14-92E2-A0B2F9D57F14}" destId="{AD0B28BD-FFA8-4F38-A465-E65D78FF83C8}" srcOrd="5" destOrd="0" presId="urn:microsoft.com/office/officeart/2005/8/layout/cycle3"/>
    <dgm:cxn modelId="{5F22E6D7-D535-437F-97E7-9ECEBAAA3ACD}" type="presParOf" srcId="{916FC5AA-EC99-4B14-92E2-A0B2F9D57F14}" destId="{808FB72D-2499-421E-B2DA-62C0FB2C1239}" srcOrd="6" destOrd="0" presId="urn:microsoft.com/office/officeart/2005/8/layout/cycle3"/>
    <dgm:cxn modelId="{EA28B31E-BB7D-4243-B271-3E093DD373EF}" type="presParOf" srcId="{916FC5AA-EC99-4B14-92E2-A0B2F9D57F14}" destId="{0333655E-89B6-404B-9CD8-4F23B7D78B8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7ACCD0-FAB3-4507-9194-0938940F06B3}" type="doc">
      <dgm:prSet loTypeId="urn:microsoft.com/office/officeart/2005/8/layout/cycle3" loCatId="cycle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9B5E9A46-F5A1-4A32-BFC2-7D449A5A0B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Georgia"/>
            </a:rPr>
            <a:t>Regional Aerospace &amp; Defense Industry Council with engaged members and partnerships across all SPAs in the region</a:t>
          </a:r>
        </a:p>
      </dgm:t>
    </dgm:pt>
    <dgm:pt modelId="{6C6D6322-253F-4366-9092-A23C1CF83BE6}" type="parTrans" cxnId="{383B9A47-3E06-495D-8D9F-85479D532DAD}">
      <dgm:prSet/>
      <dgm:spPr/>
      <dgm:t>
        <a:bodyPr/>
        <a:lstStyle/>
        <a:p>
          <a:endParaRPr lang="en-US" sz="1800"/>
        </a:p>
      </dgm:t>
    </dgm:pt>
    <dgm:pt modelId="{84989E33-5592-4D1F-B168-1EBEE393B7A3}" type="sibTrans" cxnId="{383B9A47-3E06-495D-8D9F-85479D532DAD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2E49D3AB-1EF6-467F-9E3B-E3B7B88847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Georgia"/>
            </a:rPr>
            <a:t>Increased # in Aerospace &amp; Defense businesses receiving assistance and expanding across the region</a:t>
          </a:r>
        </a:p>
      </dgm:t>
    </dgm:pt>
    <dgm:pt modelId="{68A46380-BED3-4B09-A16C-2940D82A2118}" type="parTrans" cxnId="{3EC93515-9CB8-46A6-9D8D-ABA651092CD0}">
      <dgm:prSet/>
      <dgm:spPr/>
      <dgm:t>
        <a:bodyPr/>
        <a:lstStyle/>
        <a:p>
          <a:endParaRPr lang="en-US" sz="1800"/>
        </a:p>
      </dgm:t>
    </dgm:pt>
    <dgm:pt modelId="{20E94FE9-D196-4DAB-AF27-843CDC3C5BCD}" type="sibTrans" cxnId="{3EC93515-9CB8-46A6-9D8D-ABA651092CD0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6F115DFC-DC24-4AAC-959E-166BEE9C98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Georgia"/>
            </a:rPr>
            <a:t>Increased # in the amount of foreign direct investment into the Aerospace &amp; Defense Industry within region</a:t>
          </a:r>
        </a:p>
      </dgm:t>
    </dgm:pt>
    <dgm:pt modelId="{F4C6C8CD-CB83-4E18-A05F-4B8BDD52EB0D}" type="parTrans" cxnId="{2342AC12-6A1F-4A8B-8FA9-7113685D7F1C}">
      <dgm:prSet/>
      <dgm:spPr/>
      <dgm:t>
        <a:bodyPr/>
        <a:lstStyle/>
        <a:p>
          <a:endParaRPr lang="en-US" sz="1800"/>
        </a:p>
      </dgm:t>
    </dgm:pt>
    <dgm:pt modelId="{683FA9DA-1B37-4691-87D6-4B271F3D6D1E}" type="sibTrans" cxnId="{2342AC12-6A1F-4A8B-8FA9-7113685D7F1C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6FF0F3DC-2966-43AA-B42E-ABB64F2DA6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Georgia"/>
            </a:rPr>
            <a:t>Increased alignment between education and industry trends leading to a more equitable talent pipeline.</a:t>
          </a:r>
        </a:p>
      </dgm:t>
    </dgm:pt>
    <dgm:pt modelId="{AF254170-4E83-479D-A394-1B17660728EF}" type="parTrans" cxnId="{FB62CF94-3460-40C3-A4DD-12A85F9F4D81}">
      <dgm:prSet/>
      <dgm:spPr/>
      <dgm:t>
        <a:bodyPr/>
        <a:lstStyle/>
        <a:p>
          <a:endParaRPr lang="en-US" sz="1800"/>
        </a:p>
      </dgm:t>
    </dgm:pt>
    <dgm:pt modelId="{31E8651C-3DB3-4FC0-AD69-AFA0115E0F2F}" type="sibTrans" cxnId="{FB62CF94-3460-40C3-A4DD-12A85F9F4D81}">
      <dgm:prSet/>
      <dgm:spPr/>
      <dgm:t>
        <a:bodyPr/>
        <a:lstStyle/>
        <a:p>
          <a:endParaRPr lang="en-US" sz="1800"/>
        </a:p>
      </dgm:t>
    </dgm:pt>
    <dgm:pt modelId="{21240881-DC0E-463D-9854-DF2905789B3A}" type="pres">
      <dgm:prSet presAssocID="{FB7ACCD0-FAB3-4507-9194-0938940F06B3}" presName="Name0" presStyleCnt="0">
        <dgm:presLayoutVars>
          <dgm:dir/>
          <dgm:resizeHandles val="exact"/>
        </dgm:presLayoutVars>
      </dgm:prSet>
      <dgm:spPr/>
    </dgm:pt>
    <dgm:pt modelId="{42E264F3-FEE6-4AC3-B7C4-97E7D1F1BBD5}" type="pres">
      <dgm:prSet presAssocID="{FB7ACCD0-FAB3-4507-9194-0938940F06B3}" presName="cycle" presStyleCnt="0"/>
      <dgm:spPr/>
    </dgm:pt>
    <dgm:pt modelId="{88BC7264-680A-40E1-A5A1-E80DCF41E4B9}" type="pres">
      <dgm:prSet presAssocID="{9B5E9A46-F5A1-4A32-BFC2-7D449A5A0B38}" presName="nodeFirstNode" presStyleLbl="node1" presStyleIdx="0" presStyleCnt="4">
        <dgm:presLayoutVars>
          <dgm:bulletEnabled val="1"/>
        </dgm:presLayoutVars>
      </dgm:prSet>
      <dgm:spPr/>
    </dgm:pt>
    <dgm:pt modelId="{C3E3F25D-8C90-4240-BBA1-62748FF642CA}" type="pres">
      <dgm:prSet presAssocID="{84989E33-5592-4D1F-B168-1EBEE393B7A3}" presName="sibTransFirstNode" presStyleLbl="bgShp" presStyleIdx="0" presStyleCnt="1"/>
      <dgm:spPr/>
    </dgm:pt>
    <dgm:pt modelId="{6C14C995-3081-46AA-8B9E-E2DFCE889373}" type="pres">
      <dgm:prSet presAssocID="{2E49D3AB-1EF6-467F-9E3B-E3B7B88847CF}" presName="nodeFollowingNodes" presStyleLbl="node1" presStyleIdx="1" presStyleCnt="4">
        <dgm:presLayoutVars>
          <dgm:bulletEnabled val="1"/>
        </dgm:presLayoutVars>
      </dgm:prSet>
      <dgm:spPr/>
    </dgm:pt>
    <dgm:pt modelId="{81DD50A0-765E-49DD-AD92-374C70EE310E}" type="pres">
      <dgm:prSet presAssocID="{6F115DFC-DC24-4AAC-959E-166BEE9C98EC}" presName="nodeFollowingNodes" presStyleLbl="node1" presStyleIdx="2" presStyleCnt="4">
        <dgm:presLayoutVars>
          <dgm:bulletEnabled val="1"/>
        </dgm:presLayoutVars>
      </dgm:prSet>
      <dgm:spPr/>
    </dgm:pt>
    <dgm:pt modelId="{E9A35B30-8856-4796-9B67-199F8145CA7E}" type="pres">
      <dgm:prSet presAssocID="{6FF0F3DC-2966-43AA-B42E-ABB64F2DA68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B7CE1501-9AF4-4EE8-A255-CA516E7FBA5E}" type="presOf" srcId="{6FF0F3DC-2966-43AA-B42E-ABB64F2DA68E}" destId="{E9A35B30-8856-4796-9B67-199F8145CA7E}" srcOrd="0" destOrd="0" presId="urn:microsoft.com/office/officeart/2005/8/layout/cycle3"/>
    <dgm:cxn modelId="{2342AC12-6A1F-4A8B-8FA9-7113685D7F1C}" srcId="{FB7ACCD0-FAB3-4507-9194-0938940F06B3}" destId="{6F115DFC-DC24-4AAC-959E-166BEE9C98EC}" srcOrd="2" destOrd="0" parTransId="{F4C6C8CD-CB83-4E18-A05F-4B8BDD52EB0D}" sibTransId="{683FA9DA-1B37-4691-87D6-4B271F3D6D1E}"/>
    <dgm:cxn modelId="{3EC93515-9CB8-46A6-9D8D-ABA651092CD0}" srcId="{FB7ACCD0-FAB3-4507-9194-0938940F06B3}" destId="{2E49D3AB-1EF6-467F-9E3B-E3B7B88847CF}" srcOrd="1" destOrd="0" parTransId="{68A46380-BED3-4B09-A16C-2940D82A2118}" sibTransId="{20E94FE9-D196-4DAB-AF27-843CDC3C5BCD}"/>
    <dgm:cxn modelId="{383B9A47-3E06-495D-8D9F-85479D532DAD}" srcId="{FB7ACCD0-FAB3-4507-9194-0938940F06B3}" destId="{9B5E9A46-F5A1-4A32-BFC2-7D449A5A0B38}" srcOrd="0" destOrd="0" parTransId="{6C6D6322-253F-4366-9092-A23C1CF83BE6}" sibTransId="{84989E33-5592-4D1F-B168-1EBEE393B7A3}"/>
    <dgm:cxn modelId="{FB62CF94-3460-40C3-A4DD-12A85F9F4D81}" srcId="{FB7ACCD0-FAB3-4507-9194-0938940F06B3}" destId="{6FF0F3DC-2966-43AA-B42E-ABB64F2DA68E}" srcOrd="3" destOrd="0" parTransId="{AF254170-4E83-479D-A394-1B17660728EF}" sibTransId="{31E8651C-3DB3-4FC0-AD69-AFA0115E0F2F}"/>
    <dgm:cxn modelId="{893CA598-4DD3-428E-A76A-54A302AEC0E6}" type="presOf" srcId="{FB7ACCD0-FAB3-4507-9194-0938940F06B3}" destId="{21240881-DC0E-463D-9854-DF2905789B3A}" srcOrd="0" destOrd="0" presId="urn:microsoft.com/office/officeart/2005/8/layout/cycle3"/>
    <dgm:cxn modelId="{5E4E5C9D-C181-485D-A722-53F7655B90C6}" type="presOf" srcId="{2E49D3AB-1EF6-467F-9E3B-E3B7B88847CF}" destId="{6C14C995-3081-46AA-8B9E-E2DFCE889373}" srcOrd="0" destOrd="0" presId="urn:microsoft.com/office/officeart/2005/8/layout/cycle3"/>
    <dgm:cxn modelId="{330CA6B7-C63C-4824-83BD-3CC15B6B471D}" type="presOf" srcId="{6F115DFC-DC24-4AAC-959E-166BEE9C98EC}" destId="{81DD50A0-765E-49DD-AD92-374C70EE310E}" srcOrd="0" destOrd="0" presId="urn:microsoft.com/office/officeart/2005/8/layout/cycle3"/>
    <dgm:cxn modelId="{2D16E5F9-1B2B-46A7-B7FC-72B64BB20238}" type="presOf" srcId="{9B5E9A46-F5A1-4A32-BFC2-7D449A5A0B38}" destId="{88BC7264-680A-40E1-A5A1-E80DCF41E4B9}" srcOrd="0" destOrd="0" presId="urn:microsoft.com/office/officeart/2005/8/layout/cycle3"/>
    <dgm:cxn modelId="{7F10D1FB-1C9B-4C68-9BCC-F8926E0FA471}" type="presOf" srcId="{84989E33-5592-4D1F-B168-1EBEE393B7A3}" destId="{C3E3F25D-8C90-4240-BBA1-62748FF642CA}" srcOrd="0" destOrd="0" presId="urn:microsoft.com/office/officeart/2005/8/layout/cycle3"/>
    <dgm:cxn modelId="{3AB849B4-E8C2-4CB0-B38D-275B958F31D3}" type="presParOf" srcId="{21240881-DC0E-463D-9854-DF2905789B3A}" destId="{42E264F3-FEE6-4AC3-B7C4-97E7D1F1BBD5}" srcOrd="0" destOrd="0" presId="urn:microsoft.com/office/officeart/2005/8/layout/cycle3"/>
    <dgm:cxn modelId="{F3231848-C18F-4DC5-AE7D-1CC6DB65CD1E}" type="presParOf" srcId="{42E264F3-FEE6-4AC3-B7C4-97E7D1F1BBD5}" destId="{88BC7264-680A-40E1-A5A1-E80DCF41E4B9}" srcOrd="0" destOrd="0" presId="urn:microsoft.com/office/officeart/2005/8/layout/cycle3"/>
    <dgm:cxn modelId="{2DA17CBE-1CF8-4DAB-905B-261D0207C0E4}" type="presParOf" srcId="{42E264F3-FEE6-4AC3-B7C4-97E7D1F1BBD5}" destId="{C3E3F25D-8C90-4240-BBA1-62748FF642CA}" srcOrd="1" destOrd="0" presId="urn:microsoft.com/office/officeart/2005/8/layout/cycle3"/>
    <dgm:cxn modelId="{AEA8B39A-030D-43B6-B4DB-D9197CF98481}" type="presParOf" srcId="{42E264F3-FEE6-4AC3-B7C4-97E7D1F1BBD5}" destId="{6C14C995-3081-46AA-8B9E-E2DFCE889373}" srcOrd="2" destOrd="0" presId="urn:microsoft.com/office/officeart/2005/8/layout/cycle3"/>
    <dgm:cxn modelId="{B76740C1-7836-4CAB-A4B4-56E2EF46DB93}" type="presParOf" srcId="{42E264F3-FEE6-4AC3-B7C4-97E7D1F1BBD5}" destId="{81DD50A0-765E-49DD-AD92-374C70EE310E}" srcOrd="3" destOrd="0" presId="urn:microsoft.com/office/officeart/2005/8/layout/cycle3"/>
    <dgm:cxn modelId="{AB79E4A3-F6CE-4C06-9EDC-45D51A091B2E}" type="presParOf" srcId="{42E264F3-FEE6-4AC3-B7C4-97E7D1F1BBD5}" destId="{E9A35B30-8856-4796-9B67-199F8145CA7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9CFA49-65B5-44F0-A344-6BB967A4DE1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81479AD-1C04-40B6-B38F-4A07A797D1AB}">
      <dgm:prSet custT="1"/>
      <dgm:spPr/>
      <dgm:t>
        <a:bodyPr/>
        <a:lstStyle/>
        <a:p>
          <a:pPr>
            <a:defRPr cap="all"/>
          </a:pPr>
          <a:r>
            <a:rPr lang="en-US" sz="1800">
              <a:latin typeface="Georgia" panose="02040502050405020303" pitchFamily="18" charset="0"/>
            </a:rPr>
            <a:t>Performance metrics and data collection to track progress and evaluate effectiveness</a:t>
          </a:r>
        </a:p>
      </dgm:t>
    </dgm:pt>
    <dgm:pt modelId="{5CB6CC33-03A7-499F-9235-56C8274D05A0}" type="parTrans" cxnId="{CA84F17B-7284-4C85-B0BE-C3813FD0797E}">
      <dgm:prSet/>
      <dgm:spPr/>
      <dgm:t>
        <a:bodyPr/>
        <a:lstStyle/>
        <a:p>
          <a:endParaRPr lang="en-US" sz="1800"/>
        </a:p>
      </dgm:t>
    </dgm:pt>
    <dgm:pt modelId="{2660C3CC-089C-4FB1-9D72-1F1D789E6F9D}" type="sibTrans" cxnId="{CA84F17B-7284-4C85-B0BE-C3813FD0797E}">
      <dgm:prSet/>
      <dgm:spPr/>
      <dgm:t>
        <a:bodyPr/>
        <a:lstStyle/>
        <a:p>
          <a:endParaRPr lang="en-US" sz="1800"/>
        </a:p>
      </dgm:t>
    </dgm:pt>
    <dgm:pt modelId="{BEE80571-301D-4FE5-832C-7FF51B33A95E}">
      <dgm:prSet custT="1"/>
      <dgm:spPr/>
      <dgm:t>
        <a:bodyPr/>
        <a:lstStyle/>
        <a:p>
          <a:pPr>
            <a:defRPr cap="all"/>
          </a:pPr>
          <a:r>
            <a:rPr lang="en-US" sz="1800">
              <a:latin typeface="Georgia" panose="02040502050405020303" pitchFamily="18" charset="0"/>
            </a:rPr>
            <a:t>Feedback , data, and Information from stakeholders</a:t>
          </a:r>
        </a:p>
      </dgm:t>
    </dgm:pt>
    <dgm:pt modelId="{03633A3B-3835-496D-8592-743550DC80EE}" type="parTrans" cxnId="{CA80C0BC-5387-439C-B855-2A5D7C4BCC29}">
      <dgm:prSet/>
      <dgm:spPr/>
      <dgm:t>
        <a:bodyPr/>
        <a:lstStyle/>
        <a:p>
          <a:endParaRPr lang="en-US" sz="1800"/>
        </a:p>
      </dgm:t>
    </dgm:pt>
    <dgm:pt modelId="{231EEB22-A9AC-4B21-BF7B-348626495735}" type="sibTrans" cxnId="{CA80C0BC-5387-439C-B855-2A5D7C4BCC29}">
      <dgm:prSet/>
      <dgm:spPr/>
      <dgm:t>
        <a:bodyPr/>
        <a:lstStyle/>
        <a:p>
          <a:endParaRPr lang="en-US" sz="1800"/>
        </a:p>
      </dgm:t>
    </dgm:pt>
    <dgm:pt modelId="{13E0725E-8B66-447C-98B5-47BABA3BB72E}">
      <dgm:prSet custT="1"/>
      <dgm:spPr/>
      <dgm:t>
        <a:bodyPr/>
        <a:lstStyle/>
        <a:p>
          <a:pPr>
            <a:defRPr cap="all"/>
          </a:pPr>
          <a:r>
            <a:rPr lang="en-US" sz="1800" dirty="0">
              <a:latin typeface="Georgia" panose="02040502050405020303" pitchFamily="18" charset="0"/>
            </a:rPr>
            <a:t>Routine evaluation and improvement to refine processes and achieve better outcomes</a:t>
          </a:r>
        </a:p>
      </dgm:t>
    </dgm:pt>
    <dgm:pt modelId="{CBD5E115-9D27-4BF9-8071-F97DB2976FB4}" type="parTrans" cxnId="{0E0BCAA8-8908-4B77-8A67-B5975B5EBCF0}">
      <dgm:prSet/>
      <dgm:spPr/>
      <dgm:t>
        <a:bodyPr/>
        <a:lstStyle/>
        <a:p>
          <a:endParaRPr lang="en-US" sz="1800"/>
        </a:p>
      </dgm:t>
    </dgm:pt>
    <dgm:pt modelId="{7CDAEED0-61E1-4457-A94A-F5B51DCFFB3F}" type="sibTrans" cxnId="{0E0BCAA8-8908-4B77-8A67-B5975B5EBCF0}">
      <dgm:prSet/>
      <dgm:spPr/>
      <dgm:t>
        <a:bodyPr/>
        <a:lstStyle/>
        <a:p>
          <a:endParaRPr lang="en-US" sz="1800"/>
        </a:p>
      </dgm:t>
    </dgm:pt>
    <dgm:pt modelId="{EFAABC06-5CA6-4B4F-A489-B8B7752FD3AC}" type="pres">
      <dgm:prSet presAssocID="{779CFA49-65B5-44F0-A344-6BB967A4DE12}" presName="root" presStyleCnt="0">
        <dgm:presLayoutVars>
          <dgm:dir/>
          <dgm:resizeHandles val="exact"/>
        </dgm:presLayoutVars>
      </dgm:prSet>
      <dgm:spPr/>
    </dgm:pt>
    <dgm:pt modelId="{A7544246-6638-494E-8835-5B16F500EEE8}" type="pres">
      <dgm:prSet presAssocID="{D81479AD-1C04-40B6-B38F-4A07A797D1AB}" presName="compNode" presStyleCnt="0"/>
      <dgm:spPr/>
    </dgm:pt>
    <dgm:pt modelId="{607D14CB-28DB-4E30-8F67-308C79FE5F9E}" type="pres">
      <dgm:prSet presAssocID="{D81479AD-1C04-40B6-B38F-4A07A797D1AB}" presName="iconBgRect" presStyleLbl="bgShp" presStyleIdx="0" presStyleCnt="3"/>
      <dgm:spPr/>
    </dgm:pt>
    <dgm:pt modelId="{66B048CD-F3F1-41E4-811B-05D04C391C90}" type="pres">
      <dgm:prSet presAssocID="{D81479AD-1C04-40B6-B38F-4A07A797D1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78531CA-6E2D-4FD5-959F-DDEE3CF30A71}" type="pres">
      <dgm:prSet presAssocID="{D81479AD-1C04-40B6-B38F-4A07A797D1AB}" presName="spaceRect" presStyleCnt="0"/>
      <dgm:spPr/>
    </dgm:pt>
    <dgm:pt modelId="{9259FD91-3AD2-49B4-9500-9B0C1D43E8EC}" type="pres">
      <dgm:prSet presAssocID="{D81479AD-1C04-40B6-B38F-4A07A797D1AB}" presName="textRect" presStyleLbl="revTx" presStyleIdx="0" presStyleCnt="3">
        <dgm:presLayoutVars>
          <dgm:chMax val="1"/>
          <dgm:chPref val="1"/>
        </dgm:presLayoutVars>
      </dgm:prSet>
      <dgm:spPr/>
    </dgm:pt>
    <dgm:pt modelId="{3A0F1B41-D196-4448-B1A4-D26E8785C763}" type="pres">
      <dgm:prSet presAssocID="{2660C3CC-089C-4FB1-9D72-1F1D789E6F9D}" presName="sibTrans" presStyleCnt="0"/>
      <dgm:spPr/>
    </dgm:pt>
    <dgm:pt modelId="{4A9BF972-5B28-4151-9068-D6F40A938B29}" type="pres">
      <dgm:prSet presAssocID="{BEE80571-301D-4FE5-832C-7FF51B33A95E}" presName="compNode" presStyleCnt="0"/>
      <dgm:spPr/>
    </dgm:pt>
    <dgm:pt modelId="{81BF6F3D-1650-4DA8-AF82-848B6B53A3CF}" type="pres">
      <dgm:prSet presAssocID="{BEE80571-301D-4FE5-832C-7FF51B33A95E}" presName="iconBgRect" presStyleLbl="bgShp" presStyleIdx="1" presStyleCnt="3"/>
      <dgm:spPr/>
    </dgm:pt>
    <dgm:pt modelId="{CA269BCD-3FE4-490B-91A4-EDA422C07173}" type="pres">
      <dgm:prSet presAssocID="{BEE80571-301D-4FE5-832C-7FF51B33A9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EF97E8A-05CE-4E00-92C6-A250936BDC64}" type="pres">
      <dgm:prSet presAssocID="{BEE80571-301D-4FE5-832C-7FF51B33A95E}" presName="spaceRect" presStyleCnt="0"/>
      <dgm:spPr/>
    </dgm:pt>
    <dgm:pt modelId="{18BB0EDE-F7C1-45F9-BD3D-986543D47607}" type="pres">
      <dgm:prSet presAssocID="{BEE80571-301D-4FE5-832C-7FF51B33A95E}" presName="textRect" presStyleLbl="revTx" presStyleIdx="1" presStyleCnt="3">
        <dgm:presLayoutVars>
          <dgm:chMax val="1"/>
          <dgm:chPref val="1"/>
        </dgm:presLayoutVars>
      </dgm:prSet>
      <dgm:spPr/>
    </dgm:pt>
    <dgm:pt modelId="{246C9016-9D91-49E1-85C6-3B8978CA0E55}" type="pres">
      <dgm:prSet presAssocID="{231EEB22-A9AC-4B21-BF7B-348626495735}" presName="sibTrans" presStyleCnt="0"/>
      <dgm:spPr/>
    </dgm:pt>
    <dgm:pt modelId="{7E89724B-4FBB-4A0B-A782-0F33BE1AF847}" type="pres">
      <dgm:prSet presAssocID="{13E0725E-8B66-447C-98B5-47BABA3BB72E}" presName="compNode" presStyleCnt="0"/>
      <dgm:spPr/>
    </dgm:pt>
    <dgm:pt modelId="{C91FEB9B-7D4E-4956-A3D6-82764809713A}" type="pres">
      <dgm:prSet presAssocID="{13E0725E-8B66-447C-98B5-47BABA3BB72E}" presName="iconBgRect" presStyleLbl="bgShp" presStyleIdx="2" presStyleCnt="3"/>
      <dgm:spPr/>
    </dgm:pt>
    <dgm:pt modelId="{F75D3D27-5867-4F97-982B-6E3BDC6EA0BB}" type="pres">
      <dgm:prSet presAssocID="{13E0725E-8B66-447C-98B5-47BABA3BB72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4B452E4-4212-4027-B4AA-2543952B4F7C}" type="pres">
      <dgm:prSet presAssocID="{13E0725E-8B66-447C-98B5-47BABA3BB72E}" presName="spaceRect" presStyleCnt="0"/>
      <dgm:spPr/>
    </dgm:pt>
    <dgm:pt modelId="{39B744AA-1EF9-4A24-AC91-24DB76EDFF63}" type="pres">
      <dgm:prSet presAssocID="{13E0725E-8B66-447C-98B5-47BABA3BB72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4D88C17-E611-4D8C-963E-E743F2853B0A}" type="presOf" srcId="{BEE80571-301D-4FE5-832C-7FF51B33A95E}" destId="{18BB0EDE-F7C1-45F9-BD3D-986543D47607}" srcOrd="0" destOrd="0" presId="urn:microsoft.com/office/officeart/2018/5/layout/IconCircleLabelList"/>
    <dgm:cxn modelId="{CA84F17B-7284-4C85-B0BE-C3813FD0797E}" srcId="{779CFA49-65B5-44F0-A344-6BB967A4DE12}" destId="{D81479AD-1C04-40B6-B38F-4A07A797D1AB}" srcOrd="0" destOrd="0" parTransId="{5CB6CC33-03A7-499F-9235-56C8274D05A0}" sibTransId="{2660C3CC-089C-4FB1-9D72-1F1D789E6F9D}"/>
    <dgm:cxn modelId="{0E0BCAA8-8908-4B77-8A67-B5975B5EBCF0}" srcId="{779CFA49-65B5-44F0-A344-6BB967A4DE12}" destId="{13E0725E-8B66-447C-98B5-47BABA3BB72E}" srcOrd="2" destOrd="0" parTransId="{CBD5E115-9D27-4BF9-8071-F97DB2976FB4}" sibTransId="{7CDAEED0-61E1-4457-A94A-F5B51DCFFB3F}"/>
    <dgm:cxn modelId="{CA80C0BC-5387-439C-B855-2A5D7C4BCC29}" srcId="{779CFA49-65B5-44F0-A344-6BB967A4DE12}" destId="{BEE80571-301D-4FE5-832C-7FF51B33A95E}" srcOrd="1" destOrd="0" parTransId="{03633A3B-3835-496D-8592-743550DC80EE}" sibTransId="{231EEB22-A9AC-4B21-BF7B-348626495735}"/>
    <dgm:cxn modelId="{67496FD3-AD9E-432B-9AFA-9C2BA267D338}" type="presOf" srcId="{13E0725E-8B66-447C-98B5-47BABA3BB72E}" destId="{39B744AA-1EF9-4A24-AC91-24DB76EDFF63}" srcOrd="0" destOrd="0" presId="urn:microsoft.com/office/officeart/2018/5/layout/IconCircleLabelList"/>
    <dgm:cxn modelId="{657D10F2-B608-4778-A92F-CC1079ED614F}" type="presOf" srcId="{D81479AD-1C04-40B6-B38F-4A07A797D1AB}" destId="{9259FD91-3AD2-49B4-9500-9B0C1D43E8EC}" srcOrd="0" destOrd="0" presId="urn:microsoft.com/office/officeart/2018/5/layout/IconCircleLabelList"/>
    <dgm:cxn modelId="{603421F6-63A7-46FB-998F-F36E37876F2D}" type="presOf" srcId="{779CFA49-65B5-44F0-A344-6BB967A4DE12}" destId="{EFAABC06-5CA6-4B4F-A489-B8B7752FD3AC}" srcOrd="0" destOrd="0" presId="urn:microsoft.com/office/officeart/2018/5/layout/IconCircleLabelList"/>
    <dgm:cxn modelId="{F304759E-EDDF-4B05-BD46-4B1A15E2EC95}" type="presParOf" srcId="{EFAABC06-5CA6-4B4F-A489-B8B7752FD3AC}" destId="{A7544246-6638-494E-8835-5B16F500EEE8}" srcOrd="0" destOrd="0" presId="urn:microsoft.com/office/officeart/2018/5/layout/IconCircleLabelList"/>
    <dgm:cxn modelId="{A819442F-7F7D-4C7E-AF65-7D58C3E3F96B}" type="presParOf" srcId="{A7544246-6638-494E-8835-5B16F500EEE8}" destId="{607D14CB-28DB-4E30-8F67-308C79FE5F9E}" srcOrd="0" destOrd="0" presId="urn:microsoft.com/office/officeart/2018/5/layout/IconCircleLabelList"/>
    <dgm:cxn modelId="{952443D2-3787-495C-AEB2-BA3FC7A30CED}" type="presParOf" srcId="{A7544246-6638-494E-8835-5B16F500EEE8}" destId="{66B048CD-F3F1-41E4-811B-05D04C391C90}" srcOrd="1" destOrd="0" presId="urn:microsoft.com/office/officeart/2018/5/layout/IconCircleLabelList"/>
    <dgm:cxn modelId="{101D4505-E858-4485-9CC3-499A220C4D18}" type="presParOf" srcId="{A7544246-6638-494E-8835-5B16F500EEE8}" destId="{178531CA-6E2D-4FD5-959F-DDEE3CF30A71}" srcOrd="2" destOrd="0" presId="urn:microsoft.com/office/officeart/2018/5/layout/IconCircleLabelList"/>
    <dgm:cxn modelId="{ED139390-EBA0-43BD-9181-B53912D2AFC1}" type="presParOf" srcId="{A7544246-6638-494E-8835-5B16F500EEE8}" destId="{9259FD91-3AD2-49B4-9500-9B0C1D43E8EC}" srcOrd="3" destOrd="0" presId="urn:microsoft.com/office/officeart/2018/5/layout/IconCircleLabelList"/>
    <dgm:cxn modelId="{1C332CD7-275E-4B0B-9137-AD4903A8BFD4}" type="presParOf" srcId="{EFAABC06-5CA6-4B4F-A489-B8B7752FD3AC}" destId="{3A0F1B41-D196-4448-B1A4-D26E8785C763}" srcOrd="1" destOrd="0" presId="urn:microsoft.com/office/officeart/2018/5/layout/IconCircleLabelList"/>
    <dgm:cxn modelId="{75B8C7C3-A357-46CA-A5EB-7284B9FF95F2}" type="presParOf" srcId="{EFAABC06-5CA6-4B4F-A489-B8B7752FD3AC}" destId="{4A9BF972-5B28-4151-9068-D6F40A938B29}" srcOrd="2" destOrd="0" presId="urn:microsoft.com/office/officeart/2018/5/layout/IconCircleLabelList"/>
    <dgm:cxn modelId="{6139B5EA-BD74-4A13-ADE3-29B4933B8CCE}" type="presParOf" srcId="{4A9BF972-5B28-4151-9068-D6F40A938B29}" destId="{81BF6F3D-1650-4DA8-AF82-848B6B53A3CF}" srcOrd="0" destOrd="0" presId="urn:microsoft.com/office/officeart/2018/5/layout/IconCircleLabelList"/>
    <dgm:cxn modelId="{51F38AC2-1F72-4A25-A8B0-359C8DA0B84C}" type="presParOf" srcId="{4A9BF972-5B28-4151-9068-D6F40A938B29}" destId="{CA269BCD-3FE4-490B-91A4-EDA422C07173}" srcOrd="1" destOrd="0" presId="urn:microsoft.com/office/officeart/2018/5/layout/IconCircleLabelList"/>
    <dgm:cxn modelId="{51C6D7F9-2177-4E8D-AAB7-399D54173940}" type="presParOf" srcId="{4A9BF972-5B28-4151-9068-D6F40A938B29}" destId="{DEF97E8A-05CE-4E00-92C6-A250936BDC64}" srcOrd="2" destOrd="0" presId="urn:microsoft.com/office/officeart/2018/5/layout/IconCircleLabelList"/>
    <dgm:cxn modelId="{EA902264-2DB4-4EEC-B03D-BCA601E8E58D}" type="presParOf" srcId="{4A9BF972-5B28-4151-9068-D6F40A938B29}" destId="{18BB0EDE-F7C1-45F9-BD3D-986543D47607}" srcOrd="3" destOrd="0" presId="urn:microsoft.com/office/officeart/2018/5/layout/IconCircleLabelList"/>
    <dgm:cxn modelId="{D2767529-BF95-4F85-BA23-375327CB5112}" type="presParOf" srcId="{EFAABC06-5CA6-4B4F-A489-B8B7752FD3AC}" destId="{246C9016-9D91-49E1-85C6-3B8978CA0E55}" srcOrd="3" destOrd="0" presId="urn:microsoft.com/office/officeart/2018/5/layout/IconCircleLabelList"/>
    <dgm:cxn modelId="{FD3BF7BB-DC18-44FA-999A-5BAE2EA73E61}" type="presParOf" srcId="{EFAABC06-5CA6-4B4F-A489-B8B7752FD3AC}" destId="{7E89724B-4FBB-4A0B-A782-0F33BE1AF847}" srcOrd="4" destOrd="0" presId="urn:microsoft.com/office/officeart/2018/5/layout/IconCircleLabelList"/>
    <dgm:cxn modelId="{AC752832-5A88-4F2A-9979-D7F31220F47D}" type="presParOf" srcId="{7E89724B-4FBB-4A0B-A782-0F33BE1AF847}" destId="{C91FEB9B-7D4E-4956-A3D6-82764809713A}" srcOrd="0" destOrd="0" presId="urn:microsoft.com/office/officeart/2018/5/layout/IconCircleLabelList"/>
    <dgm:cxn modelId="{C3238CAD-E539-4B63-A360-447C01D4C355}" type="presParOf" srcId="{7E89724B-4FBB-4A0B-A782-0F33BE1AF847}" destId="{F75D3D27-5867-4F97-982B-6E3BDC6EA0BB}" srcOrd="1" destOrd="0" presId="urn:microsoft.com/office/officeart/2018/5/layout/IconCircleLabelList"/>
    <dgm:cxn modelId="{316E8CB0-5779-4156-995E-DF56AD499CD4}" type="presParOf" srcId="{7E89724B-4FBB-4A0B-A782-0F33BE1AF847}" destId="{A4B452E4-4212-4027-B4AA-2543952B4F7C}" srcOrd="2" destOrd="0" presId="urn:microsoft.com/office/officeart/2018/5/layout/IconCircleLabelList"/>
    <dgm:cxn modelId="{E1B82F6B-7769-43F8-95FA-C83F44AAFA39}" type="presParOf" srcId="{7E89724B-4FBB-4A0B-A782-0F33BE1AF847}" destId="{39B744AA-1EF9-4A24-AC91-24DB76EDFF6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1DA39A-777B-4B44-B45B-D50C39E65B7E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0CA1A3-9388-4D68-8CDA-A820555C2528}">
      <dgm:prSet custT="1"/>
      <dgm:spPr/>
      <dgm:t>
        <a:bodyPr/>
        <a:lstStyle/>
        <a:p>
          <a:r>
            <a:rPr lang="en-US" sz="5400" b="1" dirty="0">
              <a:latin typeface="Georgia" panose="02040502050405020303" pitchFamily="18" charset="0"/>
            </a:rPr>
            <a:t>Next Steps &amp; Feedback &amp; Discussion</a:t>
          </a:r>
          <a:r>
            <a:rPr lang="en-US" sz="5400" b="0" i="0" baseline="0" dirty="0">
              <a:latin typeface="Georgia" panose="02040502050405020303" pitchFamily="18" charset="0"/>
            </a:rPr>
            <a:t>	</a:t>
          </a:r>
          <a:endParaRPr lang="en-US" sz="5400" dirty="0">
            <a:latin typeface="Georgia" panose="02040502050405020303" pitchFamily="18" charset="0"/>
          </a:endParaRPr>
        </a:p>
      </dgm:t>
    </dgm:pt>
    <dgm:pt modelId="{DA4C466D-6961-4098-8611-F1857D6CF895}" type="parTrans" cxnId="{4CEA6CE2-A46A-41E7-83D8-CCF1110A4E86}">
      <dgm:prSet/>
      <dgm:spPr/>
      <dgm:t>
        <a:bodyPr/>
        <a:lstStyle/>
        <a:p>
          <a:endParaRPr lang="en-US"/>
        </a:p>
      </dgm:t>
    </dgm:pt>
    <dgm:pt modelId="{0E46EEC5-3226-4F2B-9DFE-CD372C3DEF01}" type="sibTrans" cxnId="{4CEA6CE2-A46A-41E7-83D8-CCF1110A4E86}">
      <dgm:prSet/>
      <dgm:spPr/>
      <dgm:t>
        <a:bodyPr/>
        <a:lstStyle/>
        <a:p>
          <a:endParaRPr lang="en-US"/>
        </a:p>
      </dgm:t>
    </dgm:pt>
    <dgm:pt modelId="{061CB3BC-C6A0-4D65-9359-A23D163523B9}" type="pres">
      <dgm:prSet presAssocID="{8E1DA39A-777B-4B44-B45B-D50C39E65B7E}" presName="Name0" presStyleCnt="0">
        <dgm:presLayoutVars>
          <dgm:dir/>
          <dgm:resizeHandles val="exact"/>
        </dgm:presLayoutVars>
      </dgm:prSet>
      <dgm:spPr/>
    </dgm:pt>
    <dgm:pt modelId="{0E441B13-DDA9-4F75-AB9A-A4A94EEB0FD3}" type="pres">
      <dgm:prSet presAssocID="{1E0CA1A3-9388-4D68-8CDA-A820555C2528}" presName="node" presStyleLbl="node1" presStyleIdx="0" presStyleCnt="1" custLinFactNeighborX="-10576" custLinFactNeighborY="-2775">
        <dgm:presLayoutVars>
          <dgm:bulletEnabled val="1"/>
        </dgm:presLayoutVars>
      </dgm:prSet>
      <dgm:spPr/>
    </dgm:pt>
  </dgm:ptLst>
  <dgm:cxnLst>
    <dgm:cxn modelId="{82143D25-EB7F-4431-8F08-175397997BBF}" type="presOf" srcId="{8E1DA39A-777B-4B44-B45B-D50C39E65B7E}" destId="{061CB3BC-C6A0-4D65-9359-A23D163523B9}" srcOrd="0" destOrd="0" presId="urn:microsoft.com/office/officeart/2016/7/layout/BasicProcessNew"/>
    <dgm:cxn modelId="{A91288C2-B769-4D7C-99DD-7FDF7185C42E}" type="presOf" srcId="{1E0CA1A3-9388-4D68-8CDA-A820555C2528}" destId="{0E441B13-DDA9-4F75-AB9A-A4A94EEB0FD3}" srcOrd="0" destOrd="0" presId="urn:microsoft.com/office/officeart/2016/7/layout/BasicProcessNew"/>
    <dgm:cxn modelId="{4CEA6CE2-A46A-41E7-83D8-CCF1110A4E86}" srcId="{8E1DA39A-777B-4B44-B45B-D50C39E65B7E}" destId="{1E0CA1A3-9388-4D68-8CDA-A820555C2528}" srcOrd="0" destOrd="0" parTransId="{DA4C466D-6961-4098-8611-F1857D6CF895}" sibTransId="{0E46EEC5-3226-4F2B-9DFE-CD372C3DEF01}"/>
    <dgm:cxn modelId="{9A286FCF-1BD3-4F57-918F-9D1932847E5D}" type="presParOf" srcId="{061CB3BC-C6A0-4D65-9359-A23D163523B9}" destId="{0E441B13-DDA9-4F75-AB9A-A4A94EEB0FD3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E6D74-6184-4355-AC3F-FFC9BF9E2A25}">
      <dsp:nvSpPr>
        <dsp:cNvPr id="0" name=""/>
        <dsp:cNvSpPr/>
      </dsp:nvSpPr>
      <dsp:spPr>
        <a:xfrm>
          <a:off x="0" y="0"/>
          <a:ext cx="12033541" cy="1035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BCCEF-25D4-444B-9768-7A7B80D0D28E}">
      <dsp:nvSpPr>
        <dsp:cNvPr id="0" name=""/>
        <dsp:cNvSpPr/>
      </dsp:nvSpPr>
      <dsp:spPr>
        <a:xfrm>
          <a:off x="313172" y="235368"/>
          <a:ext cx="569405" cy="569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CD50F-4CA9-4467-8CA2-EE227FCFE153}">
      <dsp:nvSpPr>
        <dsp:cNvPr id="0" name=""/>
        <dsp:cNvSpPr/>
      </dsp:nvSpPr>
      <dsp:spPr>
        <a:xfrm>
          <a:off x="1195751" y="2429"/>
          <a:ext cx="10837789" cy="103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67" tIns="109567" rIns="109567" bIns="109567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Georgia" panose="02040502050405020303" pitchFamily="18" charset="0"/>
            </a:rPr>
            <a:t>Stage 1 - Inputs</a:t>
          </a:r>
          <a:endParaRPr lang="en-US" sz="3200" kern="1200" dirty="0">
            <a:latin typeface="Georgia" panose="02040502050405020303" pitchFamily="18" charset="0"/>
          </a:endParaRPr>
        </a:p>
      </dsp:txBody>
      <dsp:txXfrm>
        <a:off x="1195751" y="2429"/>
        <a:ext cx="10837789" cy="1035282"/>
      </dsp:txXfrm>
    </dsp:sp>
    <dsp:sp modelId="{23B1A52C-CFF4-42C9-8513-FE35516C363B}">
      <dsp:nvSpPr>
        <dsp:cNvPr id="0" name=""/>
        <dsp:cNvSpPr/>
      </dsp:nvSpPr>
      <dsp:spPr>
        <a:xfrm>
          <a:off x="0" y="1296532"/>
          <a:ext cx="12033541" cy="1035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5F189-A799-49C7-A5F8-356BA7007212}">
      <dsp:nvSpPr>
        <dsp:cNvPr id="0" name=""/>
        <dsp:cNvSpPr/>
      </dsp:nvSpPr>
      <dsp:spPr>
        <a:xfrm>
          <a:off x="313172" y="1529471"/>
          <a:ext cx="569405" cy="569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16894-C86D-4248-A946-BAFFA43CB197}">
      <dsp:nvSpPr>
        <dsp:cNvPr id="0" name=""/>
        <dsp:cNvSpPr/>
      </dsp:nvSpPr>
      <dsp:spPr>
        <a:xfrm>
          <a:off x="1195751" y="1296532"/>
          <a:ext cx="10837789" cy="103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67" tIns="109567" rIns="109567" bIns="1095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eorgia" panose="02040502050405020303" pitchFamily="18" charset="0"/>
            </a:rPr>
            <a:t>Funding:</a:t>
          </a:r>
          <a:r>
            <a:rPr lang="en-US" sz="1800" kern="1200" dirty="0">
              <a:latin typeface="Georgia" panose="02040502050405020303" pitchFamily="18" charset="0"/>
            </a:rPr>
            <a:t> LAEDC will work with local government entities, private investors, philanthropic partners, and leverage industry-specific grants to provide funding for Aerospace &amp; Defense activities and businesses within the region.</a:t>
          </a:r>
        </a:p>
      </dsp:txBody>
      <dsp:txXfrm>
        <a:off x="1195751" y="1296532"/>
        <a:ext cx="10837789" cy="1035282"/>
      </dsp:txXfrm>
    </dsp:sp>
    <dsp:sp modelId="{D98A8A06-C400-4C77-8BEB-8510BE3309B4}">
      <dsp:nvSpPr>
        <dsp:cNvPr id="0" name=""/>
        <dsp:cNvSpPr/>
      </dsp:nvSpPr>
      <dsp:spPr>
        <a:xfrm>
          <a:off x="0" y="2590635"/>
          <a:ext cx="12033541" cy="1035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975C2-E08A-4233-A67F-CA6DE6340C31}">
      <dsp:nvSpPr>
        <dsp:cNvPr id="0" name=""/>
        <dsp:cNvSpPr/>
      </dsp:nvSpPr>
      <dsp:spPr>
        <a:xfrm>
          <a:off x="313172" y="2823573"/>
          <a:ext cx="569405" cy="569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15D2E-3804-45F5-8205-6BEE4BFE5697}">
      <dsp:nvSpPr>
        <dsp:cNvPr id="0" name=""/>
        <dsp:cNvSpPr/>
      </dsp:nvSpPr>
      <dsp:spPr>
        <a:xfrm>
          <a:off x="1195751" y="2590635"/>
          <a:ext cx="10837789" cy="103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67" tIns="109567" rIns="109567" bIns="1095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eorgia" panose="02040502050405020303" pitchFamily="18" charset="0"/>
            </a:rPr>
            <a:t>Talent pipeline:</a:t>
          </a:r>
          <a:r>
            <a:rPr lang="en-US" sz="1800" kern="1200" dirty="0">
              <a:latin typeface="Georgia" panose="02040502050405020303" pitchFamily="18" charset="0"/>
            </a:rPr>
            <a:t> LAEDC can help facilitate regional public private partnership collaboration with government, universities and community colleges to provide training for Aerospace &amp; Defense talent, develop advanced research centers, and attract Aerospace &amp; Defense talent to the region.</a:t>
          </a:r>
        </a:p>
      </dsp:txBody>
      <dsp:txXfrm>
        <a:off x="1195751" y="2590635"/>
        <a:ext cx="10837789" cy="1035282"/>
      </dsp:txXfrm>
    </dsp:sp>
    <dsp:sp modelId="{A5445186-764E-4325-8D3F-5302A74483D3}">
      <dsp:nvSpPr>
        <dsp:cNvPr id="0" name=""/>
        <dsp:cNvSpPr/>
      </dsp:nvSpPr>
      <dsp:spPr>
        <a:xfrm>
          <a:off x="0" y="3884738"/>
          <a:ext cx="12033541" cy="1035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027F8-83FB-4CF4-9777-0FF73081FE53}">
      <dsp:nvSpPr>
        <dsp:cNvPr id="0" name=""/>
        <dsp:cNvSpPr/>
      </dsp:nvSpPr>
      <dsp:spPr>
        <a:xfrm>
          <a:off x="313172" y="4117676"/>
          <a:ext cx="569405" cy="5694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C881C-2C7F-4DEE-8E75-46CDF25370B7}">
      <dsp:nvSpPr>
        <dsp:cNvPr id="0" name=""/>
        <dsp:cNvSpPr/>
      </dsp:nvSpPr>
      <dsp:spPr>
        <a:xfrm>
          <a:off x="1195751" y="3884738"/>
          <a:ext cx="10837789" cy="103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67" tIns="109567" rIns="109567" bIns="1095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eorgia" panose="02040502050405020303" pitchFamily="18" charset="0"/>
            </a:rPr>
            <a:t>Research and information:</a:t>
          </a:r>
          <a:r>
            <a:rPr lang="en-US" sz="1800" kern="1200" dirty="0">
              <a:latin typeface="Georgia" panose="02040502050405020303" pitchFamily="18" charset="0"/>
            </a:rPr>
            <a:t> The LAEDC's Institute of Applied Economics can provide research into Aerospace &amp; Defense trends, new innovations and developments around Aerospace &amp; Defense, and economic data on the Aerospace &amp; Defense sector.</a:t>
          </a:r>
        </a:p>
      </dsp:txBody>
      <dsp:txXfrm>
        <a:off x="1195751" y="3884738"/>
        <a:ext cx="10837789" cy="1035282"/>
      </dsp:txXfrm>
    </dsp:sp>
    <dsp:sp modelId="{6E71DFF8-06D4-4B66-BF57-075A359052D4}">
      <dsp:nvSpPr>
        <dsp:cNvPr id="0" name=""/>
        <dsp:cNvSpPr/>
      </dsp:nvSpPr>
      <dsp:spPr>
        <a:xfrm>
          <a:off x="0" y="5178841"/>
          <a:ext cx="12033541" cy="1035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CE706-5CCF-4297-B2AC-1FB3A1AF9CC6}">
      <dsp:nvSpPr>
        <dsp:cNvPr id="0" name=""/>
        <dsp:cNvSpPr/>
      </dsp:nvSpPr>
      <dsp:spPr>
        <a:xfrm>
          <a:off x="313172" y="5411779"/>
          <a:ext cx="569405" cy="5694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A0EBE-D200-46A3-88BC-403B65BF3B84}">
      <dsp:nvSpPr>
        <dsp:cNvPr id="0" name=""/>
        <dsp:cNvSpPr/>
      </dsp:nvSpPr>
      <dsp:spPr>
        <a:xfrm>
          <a:off x="1195751" y="5178841"/>
          <a:ext cx="10837789" cy="103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67" tIns="109567" rIns="109567" bIns="1095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eorgia" panose="02040502050405020303" pitchFamily="18" charset="0"/>
            </a:rPr>
            <a:t>Community and industry engagement</a:t>
          </a:r>
          <a:r>
            <a:rPr lang="en-US" sz="1800" kern="1200" dirty="0">
              <a:latin typeface="Georgia" panose="02040502050405020303" pitchFamily="18" charset="0"/>
            </a:rPr>
            <a:t>: LAEDC and other strategic partners can work with Aerospace &amp; Defense businesses, community organizations, and other stakeholders to create strategic partnerships that support continued growth.</a:t>
          </a:r>
        </a:p>
      </dsp:txBody>
      <dsp:txXfrm>
        <a:off x="1195751" y="5178841"/>
        <a:ext cx="10837789" cy="1035282"/>
      </dsp:txXfrm>
    </dsp:sp>
    <dsp:sp modelId="{0A66A8C3-5831-4135-A1C8-142A43AC9161}">
      <dsp:nvSpPr>
        <dsp:cNvPr id="0" name=""/>
        <dsp:cNvSpPr/>
      </dsp:nvSpPr>
      <dsp:spPr>
        <a:xfrm>
          <a:off x="0" y="6472944"/>
          <a:ext cx="12033541" cy="10352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0BBB5-96D4-45CD-9D26-B3BDEFAE255F}">
      <dsp:nvSpPr>
        <dsp:cNvPr id="0" name=""/>
        <dsp:cNvSpPr/>
      </dsp:nvSpPr>
      <dsp:spPr>
        <a:xfrm>
          <a:off x="313172" y="6705882"/>
          <a:ext cx="569405" cy="56940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77867-769C-4563-94A1-3AB09F12BBEA}">
      <dsp:nvSpPr>
        <dsp:cNvPr id="0" name=""/>
        <dsp:cNvSpPr/>
      </dsp:nvSpPr>
      <dsp:spPr>
        <a:xfrm>
          <a:off x="1195751" y="6472944"/>
          <a:ext cx="10837789" cy="103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67" tIns="109567" rIns="109567" bIns="1095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Georgia" panose="02040502050405020303" pitchFamily="18" charset="0"/>
            </a:rPr>
            <a:t>Technology:</a:t>
          </a:r>
          <a:r>
            <a:rPr lang="en-US" sz="1800" kern="1200" dirty="0">
              <a:latin typeface="Georgia" panose="02040502050405020303" pitchFamily="18" charset="0"/>
            </a:rPr>
            <a:t> Industry driven development of new technology tools that will allow easier communication and collaboration within the Aerospace &amp; Defense industry can be encouraged and supported.</a:t>
          </a:r>
        </a:p>
      </dsp:txBody>
      <dsp:txXfrm>
        <a:off x="1195751" y="6472944"/>
        <a:ext cx="10837789" cy="1035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2F934-A242-4B53-866D-C731A6572BE1}">
      <dsp:nvSpPr>
        <dsp:cNvPr id="0" name=""/>
        <dsp:cNvSpPr/>
      </dsp:nvSpPr>
      <dsp:spPr>
        <a:xfrm>
          <a:off x="0" y="0"/>
          <a:ext cx="10266597" cy="130438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Economic research:</a:t>
          </a:r>
          <a:r>
            <a:rPr lang="en-US" sz="18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Institute of Applied Economics in partnership with other research entities will conduct objective economic research and analysis on the Aerospace &amp; Defense sector.</a:t>
          </a:r>
        </a:p>
      </dsp:txBody>
      <dsp:txXfrm>
        <a:off x="38204" y="38204"/>
        <a:ext cx="8706452" cy="1227975"/>
      </dsp:txXfrm>
    </dsp:sp>
    <dsp:sp modelId="{5FA8BBB6-2F5C-44E3-8E73-166085103898}">
      <dsp:nvSpPr>
        <dsp:cNvPr id="0" name=""/>
        <dsp:cNvSpPr/>
      </dsp:nvSpPr>
      <dsp:spPr>
        <a:xfrm>
          <a:off x="766661" y="1485548"/>
          <a:ext cx="10266597" cy="130438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Industry councils:</a:t>
          </a:r>
          <a:r>
            <a:rPr lang="en-US" sz="18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can establish a regional Industry Council to identify and attract Aerospace &amp; Defense businesses. The council can examine the needs of Aerospace &amp; Defense businesses in LA County and work to create policies and programs that support their growth.</a:t>
          </a:r>
        </a:p>
      </dsp:txBody>
      <dsp:txXfrm>
        <a:off x="804865" y="1523752"/>
        <a:ext cx="8575678" cy="1227975"/>
      </dsp:txXfrm>
    </dsp:sp>
    <dsp:sp modelId="{FDB204E7-0965-4F44-978B-0D9CB806099A}">
      <dsp:nvSpPr>
        <dsp:cNvPr id="0" name=""/>
        <dsp:cNvSpPr/>
      </dsp:nvSpPr>
      <dsp:spPr>
        <a:xfrm>
          <a:off x="1533322" y="2971096"/>
          <a:ext cx="10266597" cy="130438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Business Assistance:</a:t>
          </a:r>
          <a:r>
            <a:rPr lang="en-US" sz="18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and other strategic partners will provide support for Aerospace &amp; Defense businesses by offering assistance with business attraction, retention, and expansion.</a:t>
          </a:r>
        </a:p>
      </dsp:txBody>
      <dsp:txXfrm>
        <a:off x="1571526" y="3009300"/>
        <a:ext cx="8575678" cy="1227975"/>
      </dsp:txXfrm>
    </dsp:sp>
    <dsp:sp modelId="{778583AA-5641-4617-8474-A0133985DAF3}">
      <dsp:nvSpPr>
        <dsp:cNvPr id="0" name=""/>
        <dsp:cNvSpPr/>
      </dsp:nvSpPr>
      <dsp:spPr>
        <a:xfrm>
          <a:off x="2299984" y="4456644"/>
          <a:ext cx="10266597" cy="130438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Foreign direct investment:</a:t>
          </a:r>
          <a:r>
            <a:rPr lang="en-US" sz="18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through its subsidiary World Trade Center LA, can work with international investors to attract foreign investment in Aerospace &amp; Defense companies located in LA County.</a:t>
          </a:r>
        </a:p>
      </dsp:txBody>
      <dsp:txXfrm>
        <a:off x="2338188" y="4494848"/>
        <a:ext cx="8575678" cy="1227975"/>
      </dsp:txXfrm>
    </dsp:sp>
    <dsp:sp modelId="{AE80F7CF-0669-4D08-861D-203E0DE4810A}">
      <dsp:nvSpPr>
        <dsp:cNvPr id="0" name=""/>
        <dsp:cNvSpPr/>
      </dsp:nvSpPr>
      <dsp:spPr>
        <a:xfrm>
          <a:off x="3066645" y="5942193"/>
          <a:ext cx="10266597" cy="130438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Workforce Development:</a:t>
          </a:r>
          <a:r>
            <a:rPr lang="en-US" sz="18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 LAEDC along with industry partners will work with community colleges and universities to align education and training with evolving industry trends in Aerospace &amp; Defense.</a:t>
          </a:r>
        </a:p>
      </dsp:txBody>
      <dsp:txXfrm>
        <a:off x="3104849" y="5980397"/>
        <a:ext cx="8575678" cy="1227975"/>
      </dsp:txXfrm>
    </dsp:sp>
    <dsp:sp modelId="{50312513-FA01-4042-84DB-4B43C0700B59}">
      <dsp:nvSpPr>
        <dsp:cNvPr id="0" name=""/>
        <dsp:cNvSpPr/>
      </dsp:nvSpPr>
      <dsp:spPr>
        <a:xfrm>
          <a:off x="9418747" y="952924"/>
          <a:ext cx="847849" cy="8478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Georgia" panose="02040502050405020303" pitchFamily="18" charset="0"/>
          </a:endParaRPr>
        </a:p>
      </dsp:txBody>
      <dsp:txXfrm>
        <a:off x="9609513" y="952924"/>
        <a:ext cx="466317" cy="638006"/>
      </dsp:txXfrm>
    </dsp:sp>
    <dsp:sp modelId="{BAEF3126-0353-4598-A0A1-4A75F2696D40}">
      <dsp:nvSpPr>
        <dsp:cNvPr id="0" name=""/>
        <dsp:cNvSpPr/>
      </dsp:nvSpPr>
      <dsp:spPr>
        <a:xfrm>
          <a:off x="10185409" y="2438473"/>
          <a:ext cx="847849" cy="8478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Georgia" panose="02040502050405020303" pitchFamily="18" charset="0"/>
          </a:endParaRPr>
        </a:p>
      </dsp:txBody>
      <dsp:txXfrm>
        <a:off x="10376175" y="2438473"/>
        <a:ext cx="466317" cy="638006"/>
      </dsp:txXfrm>
    </dsp:sp>
    <dsp:sp modelId="{01C30ABF-EEC2-4BBA-991B-AC23A25A2065}">
      <dsp:nvSpPr>
        <dsp:cNvPr id="0" name=""/>
        <dsp:cNvSpPr/>
      </dsp:nvSpPr>
      <dsp:spPr>
        <a:xfrm>
          <a:off x="10952070" y="3902281"/>
          <a:ext cx="847849" cy="8478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Georgia" panose="02040502050405020303" pitchFamily="18" charset="0"/>
          </a:endParaRPr>
        </a:p>
      </dsp:txBody>
      <dsp:txXfrm>
        <a:off x="11142836" y="3902281"/>
        <a:ext cx="466317" cy="638006"/>
      </dsp:txXfrm>
    </dsp:sp>
    <dsp:sp modelId="{3E05E079-FEC8-4233-95D2-F8889481952A}">
      <dsp:nvSpPr>
        <dsp:cNvPr id="0" name=""/>
        <dsp:cNvSpPr/>
      </dsp:nvSpPr>
      <dsp:spPr>
        <a:xfrm>
          <a:off x="11718732" y="5402323"/>
          <a:ext cx="847849" cy="8478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Georgia" panose="02040502050405020303" pitchFamily="18" charset="0"/>
          </a:endParaRPr>
        </a:p>
      </dsp:txBody>
      <dsp:txXfrm>
        <a:off x="11909498" y="5402323"/>
        <a:ext cx="466317" cy="638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04F31-C680-4E6B-A75D-1BF0D6087247}">
      <dsp:nvSpPr>
        <dsp:cNvPr id="0" name=""/>
        <dsp:cNvSpPr/>
      </dsp:nvSpPr>
      <dsp:spPr>
        <a:xfrm>
          <a:off x="5946668" y="-254050"/>
          <a:ext cx="2931691" cy="2093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eorgia" panose="02040502050405020303" pitchFamily="18" charset="0"/>
            </a:rPr>
            <a:t>Quantitative and qualitative economic research and analysis reports on the Aerospace &amp; Defense sector.</a:t>
          </a:r>
        </a:p>
      </dsp:txBody>
      <dsp:txXfrm>
        <a:off x="6048847" y="-151871"/>
        <a:ext cx="2727333" cy="1888787"/>
      </dsp:txXfrm>
    </dsp:sp>
    <dsp:sp modelId="{913491A1-B531-42FA-AE08-2CCEA8423BA9}">
      <dsp:nvSpPr>
        <dsp:cNvPr id="0" name=""/>
        <dsp:cNvSpPr/>
      </dsp:nvSpPr>
      <dsp:spPr>
        <a:xfrm>
          <a:off x="4037014" y="792521"/>
          <a:ext cx="6750999" cy="6750999"/>
        </a:xfrm>
        <a:custGeom>
          <a:avLst/>
          <a:gdLst/>
          <a:ahLst/>
          <a:cxnLst/>
          <a:rect l="0" t="0" r="0" b="0"/>
          <a:pathLst>
            <a:path>
              <a:moveTo>
                <a:pt x="5096351" y="471594"/>
              </a:moveTo>
              <a:arcTo wR="3375499" hR="3375499" stAng="18039056" swAng="8958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F04C6-8B41-4A47-813D-29F1F8C18F9D}">
      <dsp:nvSpPr>
        <dsp:cNvPr id="0" name=""/>
        <dsp:cNvSpPr/>
      </dsp:nvSpPr>
      <dsp:spPr>
        <a:xfrm>
          <a:off x="9086904" y="2020659"/>
          <a:ext cx="3071800" cy="220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Identification and development of Aerospace &amp; Defense clusters to attract new businesses and investments.</a:t>
          </a:r>
        </a:p>
      </dsp:txBody>
      <dsp:txXfrm>
        <a:off x="9194717" y="2128472"/>
        <a:ext cx="2856174" cy="1992924"/>
      </dsp:txXfrm>
    </dsp:sp>
    <dsp:sp modelId="{CABD4E40-8641-490F-BDEE-4808A53BFA02}">
      <dsp:nvSpPr>
        <dsp:cNvPr id="0" name=""/>
        <dsp:cNvSpPr/>
      </dsp:nvSpPr>
      <dsp:spPr>
        <a:xfrm>
          <a:off x="4037014" y="792521"/>
          <a:ext cx="6750999" cy="6750999"/>
        </a:xfrm>
        <a:custGeom>
          <a:avLst/>
          <a:gdLst/>
          <a:ahLst/>
          <a:cxnLst/>
          <a:rect l="0" t="0" r="0" b="0"/>
          <a:pathLst>
            <a:path>
              <a:moveTo>
                <a:pt x="6732460" y="3728787"/>
              </a:moveTo>
              <a:arcTo wR="3375499" hR="3375499" stAng="360463" swAng="9063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35ED6-72DC-41E5-9012-8471BEEF19D2}">
      <dsp:nvSpPr>
        <dsp:cNvPr id="0" name=""/>
        <dsp:cNvSpPr/>
      </dsp:nvSpPr>
      <dsp:spPr>
        <a:xfrm>
          <a:off x="7615823" y="5652125"/>
          <a:ext cx="3561520" cy="2493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Business attraction, retention, and expansion support programs for Aerospace &amp; Defense businesses.</a:t>
          </a:r>
        </a:p>
      </dsp:txBody>
      <dsp:txXfrm>
        <a:off x="7737544" y="5773846"/>
        <a:ext cx="3318078" cy="2250023"/>
      </dsp:txXfrm>
    </dsp:sp>
    <dsp:sp modelId="{6650832E-1535-4369-B1DD-375E809A602B}">
      <dsp:nvSpPr>
        <dsp:cNvPr id="0" name=""/>
        <dsp:cNvSpPr/>
      </dsp:nvSpPr>
      <dsp:spPr>
        <a:xfrm>
          <a:off x="4037014" y="792521"/>
          <a:ext cx="6750999" cy="6750999"/>
        </a:xfrm>
        <a:custGeom>
          <a:avLst/>
          <a:gdLst/>
          <a:ahLst/>
          <a:cxnLst/>
          <a:rect l="0" t="0" r="0" b="0"/>
          <a:pathLst>
            <a:path>
              <a:moveTo>
                <a:pt x="3473696" y="6749570"/>
              </a:moveTo>
              <a:arcTo wR="3375499" hR="3375499" stAng="5299978" swAng="322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57474-85BC-44AA-8A06-9AA7E09DF532}">
      <dsp:nvSpPr>
        <dsp:cNvPr id="0" name=""/>
        <dsp:cNvSpPr/>
      </dsp:nvSpPr>
      <dsp:spPr>
        <a:xfrm>
          <a:off x="3767088" y="5631261"/>
          <a:ext cx="3322713" cy="25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Foreign direct investment in Aerospace &amp; Defense companies located in LA County.</a:t>
          </a:r>
        </a:p>
      </dsp:txBody>
      <dsp:txXfrm>
        <a:off x="3890846" y="5755019"/>
        <a:ext cx="3075197" cy="2287677"/>
      </dsp:txXfrm>
    </dsp:sp>
    <dsp:sp modelId="{1CBCE0FA-3C02-4519-8FD6-9E9797CA43F1}">
      <dsp:nvSpPr>
        <dsp:cNvPr id="0" name=""/>
        <dsp:cNvSpPr/>
      </dsp:nvSpPr>
      <dsp:spPr>
        <a:xfrm>
          <a:off x="4037014" y="792521"/>
          <a:ext cx="6750999" cy="6750999"/>
        </a:xfrm>
        <a:custGeom>
          <a:avLst/>
          <a:gdLst/>
          <a:ahLst/>
          <a:cxnLst/>
          <a:rect l="0" t="0" r="0" b="0"/>
          <a:pathLst>
            <a:path>
              <a:moveTo>
                <a:pt x="226253" y="4590507"/>
              </a:moveTo>
              <a:arcTo wR="3375499" hR="3375499" stAng="9534176" swAng="835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D29B9-6733-4533-ABD0-27BDF5AD52CA}">
      <dsp:nvSpPr>
        <dsp:cNvPr id="0" name=""/>
        <dsp:cNvSpPr/>
      </dsp:nvSpPr>
      <dsp:spPr>
        <a:xfrm>
          <a:off x="2579979" y="1930357"/>
          <a:ext cx="3244488" cy="2389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highly skilled Aerospace &amp; Defense workforce that is able to meet the needs of the Aerospace &amp; Defense industry.</a:t>
          </a:r>
        </a:p>
      </dsp:txBody>
      <dsp:txXfrm>
        <a:off x="2696608" y="2046986"/>
        <a:ext cx="3011230" cy="2155897"/>
      </dsp:txXfrm>
    </dsp:sp>
    <dsp:sp modelId="{C179771A-80EA-4C10-A016-874EE179BE58}">
      <dsp:nvSpPr>
        <dsp:cNvPr id="0" name=""/>
        <dsp:cNvSpPr/>
      </dsp:nvSpPr>
      <dsp:spPr>
        <a:xfrm>
          <a:off x="4037014" y="792521"/>
          <a:ext cx="6750999" cy="6750999"/>
        </a:xfrm>
        <a:custGeom>
          <a:avLst/>
          <a:gdLst/>
          <a:ahLst/>
          <a:cxnLst/>
          <a:rect l="0" t="0" r="0" b="0"/>
          <a:pathLst>
            <a:path>
              <a:moveTo>
                <a:pt x="1032398" y="945710"/>
              </a:moveTo>
              <a:arcTo wR="3375499" hR="3375499" stAng="13562432" swAng="8221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41FC0-9DFE-4EDD-B10C-0BBD522B08F4}">
      <dsp:nvSpPr>
        <dsp:cNvPr id="0" name=""/>
        <dsp:cNvSpPr/>
      </dsp:nvSpPr>
      <dsp:spPr>
        <a:xfrm>
          <a:off x="2483326" y="18084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4564B-AB35-4B63-91E1-FF268C556FDE}">
      <dsp:nvSpPr>
        <dsp:cNvPr id="0" name=""/>
        <dsp:cNvSpPr/>
      </dsp:nvSpPr>
      <dsp:spPr>
        <a:xfrm>
          <a:off x="1079326" y="203656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latin typeface="Georgia" panose="02040502050405020303" pitchFamily="18" charset="0"/>
            </a:rPr>
            <a:t>Short-Term Outcomes: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1079326" y="2036567"/>
        <a:ext cx="4320000" cy="648000"/>
      </dsp:txXfrm>
    </dsp:sp>
    <dsp:sp modelId="{77A589F8-FA1D-4C1A-ADB1-2BC543E9BDBE}">
      <dsp:nvSpPr>
        <dsp:cNvPr id="0" name=""/>
        <dsp:cNvSpPr/>
      </dsp:nvSpPr>
      <dsp:spPr>
        <a:xfrm>
          <a:off x="1079326" y="2844438"/>
          <a:ext cx="4320000" cy="5329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Georgia" panose="02040502050405020303" pitchFamily="18" charset="0"/>
            </a:rPr>
            <a:t>Augmentation of stakeholder acumen regarding economic trends and regional issues pertinent to the Aerospace &amp; Defense industry in LA County</a:t>
          </a:r>
          <a:br>
            <a:rPr lang="en-US" sz="1600" kern="1200" dirty="0">
              <a:latin typeface="Georgia" panose="02040502050405020303" pitchFamily="18" charset="0"/>
            </a:rPr>
          </a:br>
          <a:br>
            <a:rPr lang="en-US" sz="1600" kern="1200" dirty="0">
              <a:latin typeface="Georgia" panose="02040502050405020303" pitchFamily="18" charset="0"/>
            </a:rPr>
          </a:br>
          <a:r>
            <a:rPr lang="en-US" sz="1600" kern="1200" dirty="0">
              <a:latin typeface="Georgia" panose="02040502050405020303" pitchFamily="18" charset="0"/>
            </a:rPr>
            <a:t>Intensified cross-industry cooperation within the Aerospace &amp; Defense sector, generating novel synergies </a:t>
          </a:r>
          <a:r>
            <a:rPr lang="en-US" sz="1600" kern="1200" dirty="0">
              <a:solidFill>
                <a:schemeClr val="tx1"/>
              </a:solidFill>
              <a:latin typeface="Georgia" panose="02040502050405020303" pitchFamily="18" charset="0"/>
            </a:rPr>
            <a:t>and</a:t>
          </a:r>
          <a:r>
            <a:rPr lang="en-US" sz="1600" kern="1200" dirty="0">
              <a:latin typeface="Georgia" panose="02040502050405020303" pitchFamily="18" charset="0"/>
            </a:rPr>
            <a:t> strategic alliances</a:t>
          </a:r>
          <a:br>
            <a:rPr lang="en-US" sz="1600" kern="1200" dirty="0">
              <a:latin typeface="Georgia" panose="02040502050405020303" pitchFamily="18" charset="0"/>
            </a:rPr>
          </a:br>
          <a:br>
            <a:rPr lang="en-US" sz="1600" kern="1200" dirty="0">
              <a:latin typeface="Georgia" panose="02040502050405020303" pitchFamily="18" charset="0"/>
            </a:rPr>
          </a:br>
          <a:r>
            <a:rPr lang="en-US" sz="1600" kern="1200" dirty="0">
              <a:latin typeface="Georgia" panose="02040502050405020303" pitchFamily="18" charset="0"/>
            </a:rPr>
            <a:t>Augmentation of local Aerospace &amp; Defense business resource accessibility and insight comprehension </a:t>
          </a:r>
          <a:br>
            <a:rPr lang="en-US" sz="1600" kern="1200" dirty="0">
              <a:latin typeface="Georgia" panose="02040502050405020303" pitchFamily="18" charset="0"/>
            </a:rPr>
          </a:br>
          <a:br>
            <a:rPr lang="en-US" sz="1600" kern="1200" dirty="0">
              <a:latin typeface="Georgia" panose="02040502050405020303" pitchFamily="18" charset="0"/>
            </a:rPr>
          </a:br>
          <a:r>
            <a:rPr lang="en-US" sz="1600" kern="1200" dirty="0">
              <a:latin typeface="Georgia" panose="02040502050405020303" pitchFamily="18" charset="0"/>
            </a:rPr>
            <a:t>Promotion of LA County as a prime destination for fresh business ventures and capital investment in the Aerospace &amp; Defense sector </a:t>
          </a:r>
          <a:br>
            <a:rPr lang="en-US" sz="1600" kern="1200" dirty="0">
              <a:latin typeface="Georgia" panose="02040502050405020303" pitchFamily="18" charset="0"/>
            </a:rPr>
          </a:br>
          <a:br>
            <a:rPr lang="en-US" sz="1600" kern="1200" dirty="0">
              <a:latin typeface="Georgia" panose="02040502050405020303" pitchFamily="18" charset="0"/>
            </a:rPr>
          </a:br>
          <a:r>
            <a:rPr lang="en-US" sz="1600" kern="1200" dirty="0">
              <a:latin typeface="Georgia" panose="02040502050405020303" pitchFamily="18" charset="0"/>
            </a:rPr>
            <a:t>Optimization of talent pipeline cultivation in our high-demand and rapidly growing Aerospace &amp; Defense sectors</a:t>
          </a:r>
        </a:p>
      </dsp:txBody>
      <dsp:txXfrm>
        <a:off x="1079326" y="2844438"/>
        <a:ext cx="4320000" cy="5329942"/>
      </dsp:txXfrm>
    </dsp:sp>
    <dsp:sp modelId="{6D6BB987-E18F-49F8-90FC-32C307BF2944}">
      <dsp:nvSpPr>
        <dsp:cNvPr id="0" name=""/>
        <dsp:cNvSpPr/>
      </dsp:nvSpPr>
      <dsp:spPr>
        <a:xfrm>
          <a:off x="7559326" y="18084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D2846-D6E2-4F93-98F6-54E46B646137}">
      <dsp:nvSpPr>
        <dsp:cNvPr id="0" name=""/>
        <dsp:cNvSpPr/>
      </dsp:nvSpPr>
      <dsp:spPr>
        <a:xfrm>
          <a:off x="6155326" y="203656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latin typeface="Georgia" panose="02040502050405020303" pitchFamily="18" charset="0"/>
            </a:rPr>
            <a:t>Medium-Term Outcomes:</a:t>
          </a:r>
          <a:endParaRPr lang="en-US" sz="1800" kern="1200">
            <a:latin typeface="Georgia" panose="02040502050405020303" pitchFamily="18" charset="0"/>
          </a:endParaRPr>
        </a:p>
      </dsp:txBody>
      <dsp:txXfrm>
        <a:off x="6155326" y="2036567"/>
        <a:ext cx="4320000" cy="648000"/>
      </dsp:txXfrm>
    </dsp:sp>
    <dsp:sp modelId="{44A4C097-4DF9-4003-A3BD-525CDE27C07D}">
      <dsp:nvSpPr>
        <dsp:cNvPr id="0" name=""/>
        <dsp:cNvSpPr/>
      </dsp:nvSpPr>
      <dsp:spPr>
        <a:xfrm>
          <a:off x="6155326" y="2844438"/>
          <a:ext cx="4320000" cy="5329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eorgia" panose="02040502050405020303" pitchFamily="18" charset="0"/>
            </a:rPr>
            <a:t>Amplified understanding of economic possibilities in LA County's Aerospace &amp; Defense industry</a:t>
          </a:r>
          <a:br>
            <a:rPr lang="en-US" sz="1800" kern="1200" dirty="0">
              <a:latin typeface="Georgia" panose="02040502050405020303" pitchFamily="18" charset="0"/>
            </a:rPr>
          </a:br>
          <a:br>
            <a:rPr lang="en-US" sz="1800" kern="1200" dirty="0">
              <a:latin typeface="Georgia" panose="02040502050405020303" pitchFamily="18" charset="0"/>
            </a:rPr>
          </a:br>
          <a:r>
            <a:rPr lang="en-US" sz="1800" kern="1200" dirty="0">
              <a:latin typeface="Georgia" panose="02040502050405020303" pitchFamily="18" charset="0"/>
            </a:rPr>
            <a:t>Boosted growth and long-term stability of Aerospace &amp; Defense businesses in the local economy</a:t>
          </a:r>
          <a:br>
            <a:rPr lang="en-US" sz="1800" kern="1200" dirty="0">
              <a:latin typeface="Georgia" panose="02040502050405020303" pitchFamily="18" charset="0"/>
            </a:rPr>
          </a:br>
          <a:br>
            <a:rPr lang="en-US" sz="1800" kern="1200" dirty="0">
              <a:latin typeface="Georgia" panose="02040502050405020303" pitchFamily="18" charset="0"/>
            </a:rPr>
          </a:br>
          <a:r>
            <a:rPr lang="en-US" sz="1800" kern="1200" dirty="0">
              <a:latin typeface="Georgia" panose="02040502050405020303" pitchFamily="18" charset="0"/>
            </a:rPr>
            <a:t>Augmented capital investment in Aerospace &amp; Defense sector within LA County</a:t>
          </a:r>
          <a:br>
            <a:rPr lang="en-US" sz="1800" kern="1200" dirty="0">
              <a:latin typeface="Georgia" panose="02040502050405020303" pitchFamily="18" charset="0"/>
            </a:rPr>
          </a:br>
          <a:br>
            <a:rPr lang="en-US" sz="1800" kern="1200" dirty="0">
              <a:latin typeface="Georgia" panose="02040502050405020303" pitchFamily="18" charset="0"/>
            </a:rPr>
          </a:br>
          <a:r>
            <a:rPr lang="en-US" sz="1800" kern="1200" dirty="0">
              <a:latin typeface="Georgia" panose="02040502050405020303" pitchFamily="18" charset="0"/>
            </a:rPr>
            <a:t>Expanded workforce engagement and elevated economic mobility among underrepresented communities within the Aerospace &amp; Defense industry</a:t>
          </a:r>
        </a:p>
      </dsp:txBody>
      <dsp:txXfrm>
        <a:off x="6155326" y="2844438"/>
        <a:ext cx="4320000" cy="5329942"/>
      </dsp:txXfrm>
    </dsp:sp>
    <dsp:sp modelId="{864BB4F5-FC3F-4BE3-9D3A-5B89FC307B28}">
      <dsp:nvSpPr>
        <dsp:cNvPr id="0" name=""/>
        <dsp:cNvSpPr/>
      </dsp:nvSpPr>
      <dsp:spPr>
        <a:xfrm>
          <a:off x="12635326" y="180845"/>
          <a:ext cx="1512000" cy="1512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02682-6DBB-441C-B9C7-99796FB36C23}">
      <dsp:nvSpPr>
        <dsp:cNvPr id="0" name=""/>
        <dsp:cNvSpPr/>
      </dsp:nvSpPr>
      <dsp:spPr>
        <a:xfrm>
          <a:off x="11231326" y="203656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latin typeface="Georgia" panose="02040502050405020303" pitchFamily="18" charset="0"/>
            </a:rPr>
            <a:t>Long-Term Outcomes:</a:t>
          </a:r>
          <a:endParaRPr lang="en-US" sz="1800" kern="1200">
            <a:latin typeface="Georgia" panose="02040502050405020303" pitchFamily="18" charset="0"/>
          </a:endParaRPr>
        </a:p>
      </dsp:txBody>
      <dsp:txXfrm>
        <a:off x="11231326" y="2036567"/>
        <a:ext cx="4320000" cy="648000"/>
      </dsp:txXfrm>
    </dsp:sp>
    <dsp:sp modelId="{D5107018-0CBA-439D-BD64-313EB407E8AA}">
      <dsp:nvSpPr>
        <dsp:cNvPr id="0" name=""/>
        <dsp:cNvSpPr/>
      </dsp:nvSpPr>
      <dsp:spPr>
        <a:xfrm>
          <a:off x="11231326" y="2844438"/>
          <a:ext cx="4320000" cy="5329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" panose="02040502050405020303" pitchFamily="18" charset="0"/>
            </a:rPr>
            <a:t>Comprehensive alteration across educational institutions, businesses, and regional infrastructures to support the growth of LA County's Aerospace &amp; Defense industry </a:t>
          </a:r>
          <a:br>
            <a:rPr lang="en-US" sz="1600" kern="1200" dirty="0">
              <a:latin typeface="Georgia" panose="02040502050405020303" pitchFamily="18" charset="0"/>
            </a:rPr>
          </a:br>
          <a:br>
            <a:rPr lang="en-US" sz="1600" kern="1200" dirty="0">
              <a:latin typeface="Georgia" panose="02040502050405020303" pitchFamily="18" charset="0"/>
            </a:rPr>
          </a:br>
          <a:r>
            <a:rPr lang="en-US" sz="1600" kern="1200" dirty="0">
              <a:latin typeface="Georgia" panose="02040502050405020303" pitchFamily="18" charset="0"/>
            </a:rPr>
            <a:t>Bolstering economic stability, growth, and equal opportunity in relation to the Aerospace &amp; Defense industry, resulting in general prosperity for LA County</a:t>
          </a:r>
          <a:br>
            <a:rPr lang="en-US" sz="1600" kern="1200" dirty="0">
              <a:latin typeface="Georgia" panose="02040502050405020303" pitchFamily="18" charset="0"/>
            </a:rPr>
          </a:br>
          <a:br>
            <a:rPr lang="en-US" sz="1600" kern="1200" dirty="0">
              <a:latin typeface="Georgia" panose="02040502050405020303" pitchFamily="18" charset="0"/>
            </a:rPr>
          </a:br>
          <a:r>
            <a:rPr lang="en-US" sz="1600" kern="1200" dirty="0">
              <a:latin typeface="Georgia" panose="02040502050405020303" pitchFamily="18" charset="0"/>
            </a:rPr>
            <a:t>Improvement in quality of life and community well-being, supported by Aerospace &amp; Defense industry contributions to public safety </a:t>
          </a:r>
          <a:br>
            <a:rPr lang="en-US" sz="1600" kern="1200" dirty="0">
              <a:latin typeface="Georgia" panose="02040502050405020303" pitchFamily="18" charset="0"/>
            </a:rPr>
          </a:br>
          <a:br>
            <a:rPr lang="en-US" sz="1600" kern="1200" dirty="0">
              <a:latin typeface="Georgia" panose="02040502050405020303" pitchFamily="18" charset="0"/>
            </a:rPr>
          </a:br>
          <a:r>
            <a:rPr lang="en-US" sz="1600" kern="1200" dirty="0">
              <a:latin typeface="Georgia" panose="02040502050405020303" pitchFamily="18" charset="0"/>
            </a:rPr>
            <a:t>Promotion of equitable access to affordable housing, other essential community services, and resources, incentivized by a thriving Aerospace &amp; Defense industry cluster </a:t>
          </a:r>
          <a:br>
            <a:rPr lang="en-US" sz="1600" kern="1200" dirty="0">
              <a:latin typeface="Georgia" panose="02040502050405020303" pitchFamily="18" charset="0"/>
            </a:rPr>
          </a:br>
          <a:br>
            <a:rPr lang="en-US" sz="1600" kern="1200" dirty="0">
              <a:latin typeface="Georgia" panose="02040502050405020303" pitchFamily="18" charset="0"/>
            </a:rPr>
          </a:br>
          <a:r>
            <a:rPr lang="en-US" sz="1600" kern="1200" dirty="0">
              <a:latin typeface="Georgia" panose="02040502050405020303" pitchFamily="18" charset="0"/>
            </a:rPr>
            <a:t>Significant increase in representation and involvement of historically overlooked communities in the LA economy, particularly within the Aerospace &amp; Defense sector.</a:t>
          </a:r>
        </a:p>
      </dsp:txBody>
      <dsp:txXfrm>
        <a:off x="11231326" y="2844438"/>
        <a:ext cx="4320000" cy="5329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92EC9-8E2E-4C37-A2B3-E407562A73FD}">
      <dsp:nvSpPr>
        <dsp:cNvPr id="0" name=""/>
        <dsp:cNvSpPr/>
      </dsp:nvSpPr>
      <dsp:spPr>
        <a:xfrm>
          <a:off x="4645334" y="-48830"/>
          <a:ext cx="8134230" cy="8134230"/>
        </a:xfrm>
        <a:prstGeom prst="circularArrow">
          <a:avLst>
            <a:gd name="adj1" fmla="val 5544"/>
            <a:gd name="adj2" fmla="val 330680"/>
            <a:gd name="adj3" fmla="val 14457105"/>
            <a:gd name="adj4" fmla="val 1698385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E8564-7B0D-4B22-8DDB-739FF4AAA04F}">
      <dsp:nvSpPr>
        <dsp:cNvPr id="0" name=""/>
        <dsp:cNvSpPr/>
      </dsp:nvSpPr>
      <dsp:spPr>
        <a:xfrm>
          <a:off x="7393670" y="1080"/>
          <a:ext cx="2637558" cy="1318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Georgia" panose="02040502050405020303" pitchFamily="18" charset="0"/>
            </a:rPr>
            <a:t>Economic conditions, industry trends, and regulations</a:t>
          </a:r>
        </a:p>
      </dsp:txBody>
      <dsp:txXfrm>
        <a:off x="7458047" y="65457"/>
        <a:ext cx="2508804" cy="1190025"/>
      </dsp:txXfrm>
    </dsp:sp>
    <dsp:sp modelId="{FD544A6D-C007-4EBA-A480-C7586288841F}">
      <dsp:nvSpPr>
        <dsp:cNvPr id="0" name=""/>
        <dsp:cNvSpPr/>
      </dsp:nvSpPr>
      <dsp:spPr>
        <a:xfrm>
          <a:off x="10105652" y="1307102"/>
          <a:ext cx="2637558" cy="1318779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Georgia" panose="02040502050405020303" pitchFamily="18" charset="0"/>
            </a:rPr>
            <a:t>Political climate and policies</a:t>
          </a:r>
        </a:p>
      </dsp:txBody>
      <dsp:txXfrm>
        <a:off x="10170029" y="1371479"/>
        <a:ext cx="2508804" cy="1190025"/>
      </dsp:txXfrm>
    </dsp:sp>
    <dsp:sp modelId="{F2F6F409-86BD-4F1C-A2BE-556BF9270790}">
      <dsp:nvSpPr>
        <dsp:cNvPr id="0" name=""/>
        <dsp:cNvSpPr/>
      </dsp:nvSpPr>
      <dsp:spPr>
        <a:xfrm>
          <a:off x="10775456" y="4241706"/>
          <a:ext cx="2637558" cy="13187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Georgia" panose="02040502050405020303" pitchFamily="18" charset="0"/>
            </a:rPr>
            <a:t>Competition from other regions from an economical perspective</a:t>
          </a:r>
        </a:p>
      </dsp:txBody>
      <dsp:txXfrm>
        <a:off x="10839833" y="4306083"/>
        <a:ext cx="2508804" cy="1190025"/>
      </dsp:txXfrm>
    </dsp:sp>
    <dsp:sp modelId="{91AC5161-BE80-4DA6-B513-3E05515F9936}">
      <dsp:nvSpPr>
        <dsp:cNvPr id="0" name=""/>
        <dsp:cNvSpPr/>
      </dsp:nvSpPr>
      <dsp:spPr>
        <a:xfrm>
          <a:off x="8898707" y="6595075"/>
          <a:ext cx="2637558" cy="13187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Georgia" panose="02040502050405020303" pitchFamily="18" charset="0"/>
            </a:rPr>
            <a:t>Social and demographic factors</a:t>
          </a:r>
        </a:p>
      </dsp:txBody>
      <dsp:txXfrm>
        <a:off x="8963084" y="6659452"/>
        <a:ext cx="2508804" cy="1190025"/>
      </dsp:txXfrm>
    </dsp:sp>
    <dsp:sp modelId="{AD0B28BD-FFA8-4F38-A465-E65D78FF83C8}">
      <dsp:nvSpPr>
        <dsp:cNvPr id="0" name=""/>
        <dsp:cNvSpPr/>
      </dsp:nvSpPr>
      <dsp:spPr>
        <a:xfrm>
          <a:off x="5888634" y="6595075"/>
          <a:ext cx="2637558" cy="13187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Georgia" panose="02040502050405020303" pitchFamily="18" charset="0"/>
            </a:rPr>
            <a:t>Technological advancements and innovations</a:t>
          </a:r>
        </a:p>
      </dsp:txBody>
      <dsp:txXfrm>
        <a:off x="5953011" y="6659452"/>
        <a:ext cx="2508804" cy="1190025"/>
      </dsp:txXfrm>
    </dsp:sp>
    <dsp:sp modelId="{808FB72D-2499-421E-B2DA-62C0FB2C1239}">
      <dsp:nvSpPr>
        <dsp:cNvPr id="0" name=""/>
        <dsp:cNvSpPr/>
      </dsp:nvSpPr>
      <dsp:spPr>
        <a:xfrm>
          <a:off x="4011885" y="4241706"/>
          <a:ext cx="2637558" cy="1318779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Georgia" panose="02040502050405020303" pitchFamily="18" charset="0"/>
            </a:rPr>
            <a:t>Environmental factors</a:t>
          </a:r>
        </a:p>
      </dsp:txBody>
      <dsp:txXfrm>
        <a:off x="4076262" y="4306083"/>
        <a:ext cx="2508804" cy="1190025"/>
      </dsp:txXfrm>
    </dsp:sp>
    <dsp:sp modelId="{0333655E-89B6-404B-9CD8-4F23B7D78B82}">
      <dsp:nvSpPr>
        <dsp:cNvPr id="0" name=""/>
        <dsp:cNvSpPr/>
      </dsp:nvSpPr>
      <dsp:spPr>
        <a:xfrm>
          <a:off x="4681689" y="1307102"/>
          <a:ext cx="2637558" cy="13187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Georgia" panose="02040502050405020303" pitchFamily="18" charset="0"/>
            </a:rPr>
            <a:t>Capital markets and the availability of funding and/or investment opportunities</a:t>
          </a:r>
        </a:p>
      </dsp:txBody>
      <dsp:txXfrm>
        <a:off x="4746066" y="1371479"/>
        <a:ext cx="2508804" cy="1190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3F25D-8C90-4240-BBA1-62748FF642CA}">
      <dsp:nvSpPr>
        <dsp:cNvPr id="0" name=""/>
        <dsp:cNvSpPr/>
      </dsp:nvSpPr>
      <dsp:spPr>
        <a:xfrm>
          <a:off x="3878184" y="-213468"/>
          <a:ext cx="6739966" cy="6739966"/>
        </a:xfrm>
        <a:prstGeom prst="circularArrow">
          <a:avLst>
            <a:gd name="adj1" fmla="val 4668"/>
            <a:gd name="adj2" fmla="val 272909"/>
            <a:gd name="adj3" fmla="val 12742233"/>
            <a:gd name="adj4" fmla="val 18092109"/>
            <a:gd name="adj5" fmla="val 48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7264-680A-40E1-A5A1-E80DCF41E4B9}">
      <dsp:nvSpPr>
        <dsp:cNvPr id="0" name=""/>
        <dsp:cNvSpPr/>
      </dsp:nvSpPr>
      <dsp:spPr>
        <a:xfrm>
          <a:off x="4954802" y="147"/>
          <a:ext cx="4586730" cy="2293365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eorgia"/>
            </a:rPr>
            <a:t>Regional Aerospace &amp; Defense Industry Council with engaged members and partnerships across all SPAs in the region</a:t>
          </a:r>
        </a:p>
      </dsp:txBody>
      <dsp:txXfrm>
        <a:off x="5066755" y="112100"/>
        <a:ext cx="4362824" cy="2069459"/>
      </dsp:txXfrm>
    </dsp:sp>
    <dsp:sp modelId="{6C14C995-3081-46AA-8B9E-E2DFCE889373}">
      <dsp:nvSpPr>
        <dsp:cNvPr id="0" name=""/>
        <dsp:cNvSpPr/>
      </dsp:nvSpPr>
      <dsp:spPr>
        <a:xfrm>
          <a:off x="7374897" y="2420243"/>
          <a:ext cx="4586730" cy="2293365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eorgia"/>
            </a:rPr>
            <a:t>Increased # in Aerospace &amp; Defense businesses receiving assistance and expanding across the region</a:t>
          </a:r>
        </a:p>
      </dsp:txBody>
      <dsp:txXfrm>
        <a:off x="7486850" y="2532196"/>
        <a:ext cx="4362824" cy="2069459"/>
      </dsp:txXfrm>
    </dsp:sp>
    <dsp:sp modelId="{81DD50A0-765E-49DD-AD92-374C70EE310E}">
      <dsp:nvSpPr>
        <dsp:cNvPr id="0" name=""/>
        <dsp:cNvSpPr/>
      </dsp:nvSpPr>
      <dsp:spPr>
        <a:xfrm>
          <a:off x="4954802" y="4840338"/>
          <a:ext cx="4586730" cy="2293365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eorgia"/>
            </a:rPr>
            <a:t>Increased # in the amount of foreign direct investment into the Aerospace &amp; Defense Industry within region</a:t>
          </a:r>
        </a:p>
      </dsp:txBody>
      <dsp:txXfrm>
        <a:off x="5066755" y="4952291"/>
        <a:ext cx="4362824" cy="2069459"/>
      </dsp:txXfrm>
    </dsp:sp>
    <dsp:sp modelId="{E9A35B30-8856-4796-9B67-199F8145CA7E}">
      <dsp:nvSpPr>
        <dsp:cNvPr id="0" name=""/>
        <dsp:cNvSpPr/>
      </dsp:nvSpPr>
      <dsp:spPr>
        <a:xfrm>
          <a:off x="2534706" y="2420243"/>
          <a:ext cx="4586730" cy="2293365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eorgia"/>
            </a:rPr>
            <a:t>Increased alignment between education and industry trends leading to a more equitable talent pipeline.</a:t>
          </a:r>
        </a:p>
      </dsp:txBody>
      <dsp:txXfrm>
        <a:off x="2646659" y="2532196"/>
        <a:ext cx="4362824" cy="20694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14CB-28DB-4E30-8F67-308C79FE5F9E}">
      <dsp:nvSpPr>
        <dsp:cNvPr id="0" name=""/>
        <dsp:cNvSpPr/>
      </dsp:nvSpPr>
      <dsp:spPr>
        <a:xfrm>
          <a:off x="2336156" y="1744967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048CD-F3F1-41E4-811B-05D04C391C90}">
      <dsp:nvSpPr>
        <dsp:cNvPr id="0" name=""/>
        <dsp:cNvSpPr/>
      </dsp:nvSpPr>
      <dsp:spPr>
        <a:xfrm>
          <a:off x="2804156" y="221296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9FD91-3AD2-49B4-9500-9B0C1D43E8EC}">
      <dsp:nvSpPr>
        <dsp:cNvPr id="0" name=""/>
        <dsp:cNvSpPr/>
      </dsp:nvSpPr>
      <dsp:spPr>
        <a:xfrm>
          <a:off x="1634156" y="4624967"/>
          <a:ext cx="36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>
              <a:latin typeface="Georgia" panose="02040502050405020303" pitchFamily="18" charset="0"/>
            </a:rPr>
            <a:t>Performance metrics and data collection to track progress and evaluate effectiveness</a:t>
          </a:r>
        </a:p>
      </dsp:txBody>
      <dsp:txXfrm>
        <a:off x="1634156" y="4624967"/>
        <a:ext cx="3600000" cy="945000"/>
      </dsp:txXfrm>
    </dsp:sp>
    <dsp:sp modelId="{81BF6F3D-1650-4DA8-AF82-848B6B53A3CF}">
      <dsp:nvSpPr>
        <dsp:cNvPr id="0" name=""/>
        <dsp:cNvSpPr/>
      </dsp:nvSpPr>
      <dsp:spPr>
        <a:xfrm>
          <a:off x="6566156" y="1744967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69BCD-3FE4-490B-91A4-EDA422C07173}">
      <dsp:nvSpPr>
        <dsp:cNvPr id="0" name=""/>
        <dsp:cNvSpPr/>
      </dsp:nvSpPr>
      <dsp:spPr>
        <a:xfrm>
          <a:off x="7034156" y="221296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B0EDE-F7C1-45F9-BD3D-986543D47607}">
      <dsp:nvSpPr>
        <dsp:cNvPr id="0" name=""/>
        <dsp:cNvSpPr/>
      </dsp:nvSpPr>
      <dsp:spPr>
        <a:xfrm>
          <a:off x="5864156" y="4624967"/>
          <a:ext cx="36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>
              <a:latin typeface="Georgia" panose="02040502050405020303" pitchFamily="18" charset="0"/>
            </a:rPr>
            <a:t>Feedback , data, and Information from stakeholders</a:t>
          </a:r>
        </a:p>
      </dsp:txBody>
      <dsp:txXfrm>
        <a:off x="5864156" y="4624967"/>
        <a:ext cx="3600000" cy="945000"/>
      </dsp:txXfrm>
    </dsp:sp>
    <dsp:sp modelId="{C91FEB9B-7D4E-4956-A3D6-82764809713A}">
      <dsp:nvSpPr>
        <dsp:cNvPr id="0" name=""/>
        <dsp:cNvSpPr/>
      </dsp:nvSpPr>
      <dsp:spPr>
        <a:xfrm>
          <a:off x="10796156" y="1744967"/>
          <a:ext cx="2196000" cy="2196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D3D27-5867-4F97-982B-6E3BDC6EA0BB}">
      <dsp:nvSpPr>
        <dsp:cNvPr id="0" name=""/>
        <dsp:cNvSpPr/>
      </dsp:nvSpPr>
      <dsp:spPr>
        <a:xfrm>
          <a:off x="11264156" y="2212967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744AA-1EF9-4A24-AC91-24DB76EDFF63}">
      <dsp:nvSpPr>
        <dsp:cNvPr id="0" name=""/>
        <dsp:cNvSpPr/>
      </dsp:nvSpPr>
      <dsp:spPr>
        <a:xfrm>
          <a:off x="10094156" y="4624967"/>
          <a:ext cx="36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Georgia" panose="02040502050405020303" pitchFamily="18" charset="0"/>
            </a:rPr>
            <a:t>Routine evaluation and improvement to refine processes and achieve better outcomes</a:t>
          </a:r>
        </a:p>
      </dsp:txBody>
      <dsp:txXfrm>
        <a:off x="10094156" y="4624967"/>
        <a:ext cx="3600000" cy="945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41B13-DDA9-4F75-AB9A-A4A94EEB0FD3}">
      <dsp:nvSpPr>
        <dsp:cNvPr id="0" name=""/>
        <dsp:cNvSpPr/>
      </dsp:nvSpPr>
      <dsp:spPr>
        <a:xfrm>
          <a:off x="0" y="0"/>
          <a:ext cx="11801650" cy="5203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latin typeface="Georgia" panose="02040502050405020303" pitchFamily="18" charset="0"/>
            </a:rPr>
            <a:t>Next Steps &amp; Feedback &amp; Discussion</a:t>
          </a:r>
          <a:r>
            <a:rPr lang="en-US" sz="5400" b="0" i="0" kern="1200" baseline="0" dirty="0">
              <a:latin typeface="Georgia" panose="02040502050405020303" pitchFamily="18" charset="0"/>
            </a:rPr>
            <a:t>	</a:t>
          </a:r>
          <a:endParaRPr lang="en-US" sz="5400" kern="1200" dirty="0">
            <a:latin typeface="Georgia" panose="02040502050405020303" pitchFamily="18" charset="0"/>
          </a:endParaRPr>
        </a:p>
      </dsp:txBody>
      <dsp:txXfrm>
        <a:off x="0" y="0"/>
        <a:ext cx="11801650" cy="5203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6C795-7E43-43A8-877D-98806231475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4825C-8894-4BCC-A3F8-013A56B7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8091"/>
            <a:ext cx="18288000" cy="8225408"/>
            <a:chOff x="0" y="0"/>
            <a:chExt cx="24384000" cy="109672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494" b="33034"/>
            <a:stretch>
              <a:fillRect/>
            </a:stretch>
          </p:blipFill>
          <p:spPr>
            <a:xfrm>
              <a:off x="0" y="0"/>
              <a:ext cx="24384000" cy="1096721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327616" y="7254647"/>
            <a:ext cx="13221843" cy="1630547"/>
            <a:chOff x="0" y="0"/>
            <a:chExt cx="5363035" cy="6613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63035" cy="661381"/>
            </a:xfrm>
            <a:custGeom>
              <a:avLst/>
              <a:gdLst/>
              <a:ahLst/>
              <a:cxnLst/>
              <a:rect l="l" t="t" r="r" b="b"/>
              <a:pathLst>
                <a:path w="5363035" h="661381">
                  <a:moveTo>
                    <a:pt x="5238575" y="661381"/>
                  </a:moveTo>
                  <a:lnTo>
                    <a:pt x="124460" y="661381"/>
                  </a:lnTo>
                  <a:cubicBezTo>
                    <a:pt x="55880" y="661381"/>
                    <a:pt x="0" y="605501"/>
                    <a:pt x="0" y="5369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8575" y="0"/>
                  </a:lnTo>
                  <a:cubicBezTo>
                    <a:pt x="5307155" y="0"/>
                    <a:pt x="5363035" y="55880"/>
                    <a:pt x="5363035" y="124460"/>
                  </a:cubicBezTo>
                  <a:lnTo>
                    <a:pt x="5363035" y="536921"/>
                  </a:lnTo>
                  <a:cubicBezTo>
                    <a:pt x="5363035" y="605501"/>
                    <a:pt x="5307155" y="661381"/>
                    <a:pt x="5238575" y="661381"/>
                  </a:cubicBezTo>
                  <a:close/>
                </a:path>
              </a:pathLst>
            </a:custGeom>
            <a:solidFill>
              <a:srgbClr val="1C98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699" y="7357737"/>
            <a:ext cx="12193143" cy="1365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400" spc="112" dirty="0">
                <a:solidFill>
                  <a:srgbClr val="FFFFFF"/>
                </a:solidFill>
                <a:latin typeface="Gotham Bold"/>
              </a:rPr>
              <a:t>LAEDC Aerospace &amp; Defense Industry Economic Blueprint Outline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055875" y="-571453"/>
            <a:ext cx="1628128" cy="2118321"/>
            <a:chOff x="0" y="0"/>
            <a:chExt cx="660400" cy="859232"/>
          </a:xfrm>
          <a:solidFill>
            <a:schemeClr val="bg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59232"/>
            </a:xfrm>
            <a:custGeom>
              <a:avLst/>
              <a:gdLst/>
              <a:ahLst/>
              <a:cxnLst/>
              <a:rect l="l" t="t" r="r" b="b"/>
              <a:pathLst>
                <a:path w="660400" h="859232">
                  <a:moveTo>
                    <a:pt x="535940" y="859232"/>
                  </a:moveTo>
                  <a:lnTo>
                    <a:pt x="124460" y="859232"/>
                  </a:lnTo>
                  <a:cubicBezTo>
                    <a:pt x="55880" y="859232"/>
                    <a:pt x="0" y="803352"/>
                    <a:pt x="0" y="7347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734772"/>
                  </a:lnTo>
                  <a:cubicBezTo>
                    <a:pt x="660400" y="803352"/>
                    <a:pt x="604520" y="859232"/>
                    <a:pt x="535940" y="85923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63975" y="237262"/>
            <a:ext cx="1011927" cy="1015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391" y="-2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C52FA7-C0CA-5143-2895-D8D2AF1CC9F5}"/>
              </a:ext>
            </a:extLst>
          </p:cNvPr>
          <p:cNvSpPr txBox="1">
            <a:spLocks/>
          </p:cNvSpPr>
          <p:nvPr/>
        </p:nvSpPr>
        <p:spPr>
          <a:xfrm>
            <a:off x="3073808" y="848642"/>
            <a:ext cx="10515600" cy="9529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 Possibilities</a:t>
            </a:r>
            <a:endParaRPr lang="en-US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TextBox 1">
            <a:extLst>
              <a:ext uri="{FF2B5EF4-FFF2-40B4-BE49-F238E27FC236}">
                <a16:creationId xmlns:a16="http://schemas.microsoft.com/office/drawing/2014/main" id="{4368496E-FE65-7347-0916-591BE0B69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427314"/>
              </p:ext>
            </p:extLst>
          </p:nvPr>
        </p:nvGraphicFramePr>
        <p:xfrm>
          <a:off x="1078945" y="2650228"/>
          <a:ext cx="14496335" cy="713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21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391" y="-2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C52FA7-C0CA-5143-2895-D8D2AF1CC9F5}"/>
              </a:ext>
            </a:extLst>
          </p:cNvPr>
          <p:cNvSpPr txBox="1">
            <a:spLocks/>
          </p:cNvSpPr>
          <p:nvPr/>
        </p:nvSpPr>
        <p:spPr>
          <a:xfrm>
            <a:off x="2684892" y="617042"/>
            <a:ext cx="10515600" cy="7548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</a:t>
            </a:r>
            <a:endParaRPr lang="en-US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extBox 2">
            <a:extLst>
              <a:ext uri="{FF2B5EF4-FFF2-40B4-BE49-F238E27FC236}">
                <a16:creationId xmlns:a16="http://schemas.microsoft.com/office/drawing/2014/main" id="{37B1A024-AD5C-4F07-CD25-C0263A8B5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871224"/>
              </p:ext>
            </p:extLst>
          </p:nvPr>
        </p:nvGraphicFramePr>
        <p:xfrm>
          <a:off x="536528" y="1600200"/>
          <a:ext cx="15328312" cy="731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347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/>
          <p:nvPr/>
        </p:nvSpPr>
        <p:spPr>
          <a:xfrm>
            <a:off x="0" y="-11385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graphicFrame>
        <p:nvGraphicFramePr>
          <p:cNvPr id="16" name="TextBox 9">
            <a:extLst>
              <a:ext uri="{FF2B5EF4-FFF2-40B4-BE49-F238E27FC236}">
                <a16:creationId xmlns:a16="http://schemas.microsoft.com/office/drawing/2014/main" id="{B3D91C05-B4BC-7C00-D027-381F39079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702623"/>
              </p:ext>
            </p:extLst>
          </p:nvPr>
        </p:nvGraphicFramePr>
        <p:xfrm>
          <a:off x="3031958" y="3304675"/>
          <a:ext cx="11813187" cy="520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111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98725" y="8823960"/>
            <a:ext cx="2360575" cy="8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Gotham Book Bold"/>
              </a:rPr>
              <a:t>www.laedc.org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Gotham Book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01996" y="-571453"/>
            <a:ext cx="1628128" cy="2118321"/>
            <a:chOff x="0" y="0"/>
            <a:chExt cx="660400" cy="8592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859232"/>
            </a:xfrm>
            <a:custGeom>
              <a:avLst/>
              <a:gdLst/>
              <a:ahLst/>
              <a:cxnLst/>
              <a:rect l="l" t="t" r="r" b="b"/>
              <a:pathLst>
                <a:path w="660400" h="859232">
                  <a:moveTo>
                    <a:pt x="535940" y="859232"/>
                  </a:moveTo>
                  <a:lnTo>
                    <a:pt x="124460" y="859232"/>
                  </a:lnTo>
                  <a:cubicBezTo>
                    <a:pt x="55880" y="859232"/>
                    <a:pt x="0" y="803352"/>
                    <a:pt x="0" y="7347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734772"/>
                  </a:lnTo>
                  <a:cubicBezTo>
                    <a:pt x="660400" y="803352"/>
                    <a:pt x="604520" y="859232"/>
                    <a:pt x="535940" y="859232"/>
                  </a:cubicBezTo>
                  <a:close/>
                </a:path>
              </a:pathLst>
            </a:custGeom>
            <a:solidFill>
              <a:srgbClr val="96CA5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1342" y="437797"/>
            <a:ext cx="829435" cy="8323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64090" y="4485277"/>
            <a:ext cx="5133996" cy="916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FFFFFF"/>
                </a:solidFill>
                <a:latin typeface="Georgia" panose="02040502050405020303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/>
          <p:nvPr/>
        </p:nvSpPr>
        <p:spPr>
          <a:xfrm>
            <a:off x="0" y="-11385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AD2E4-BC56-5D67-3018-6951BFF945BD}"/>
              </a:ext>
            </a:extLst>
          </p:cNvPr>
          <p:cNvSpPr txBox="1"/>
          <p:nvPr/>
        </p:nvSpPr>
        <p:spPr>
          <a:xfrm>
            <a:off x="2057400" y="3983455"/>
            <a:ext cx="12787746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Welcome and Introductions</a:t>
            </a:r>
            <a:endParaRPr lang="en-US" sz="4400" b="1" i="0" u="none" strike="noStrike" baseline="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  <a:p>
            <a:endParaRPr lang="en-US" sz="4400" b="1" i="0" u="none" strike="noStrike" baseline="0" dirty="0">
              <a:solidFill>
                <a:schemeClr val="bg1">
                  <a:lumMod val="95000"/>
                </a:schemeClr>
              </a:solidFill>
              <a:latin typeface="Gotham Book" panose="02000603040000020004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Gotham Bold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3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/>
          <p:nvPr/>
        </p:nvSpPr>
        <p:spPr>
          <a:xfrm>
            <a:off x="0" y="-11385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83C470C-517E-3C77-EEF1-422A1348B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9"/>
          <a:stretch/>
        </p:blipFill>
        <p:spPr>
          <a:xfrm>
            <a:off x="498083" y="2989659"/>
            <a:ext cx="10747433" cy="612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DB5C0-E624-5277-154B-21DFE92FE0D9}"/>
              </a:ext>
            </a:extLst>
          </p:cNvPr>
          <p:cNvSpPr txBox="1"/>
          <p:nvPr/>
        </p:nvSpPr>
        <p:spPr>
          <a:xfrm>
            <a:off x="1392837" y="1758018"/>
            <a:ext cx="892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5 Pillar Strategy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For Economic Development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A656786-D3C6-1D12-4CB3-9BA39DCE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601" y="1957138"/>
            <a:ext cx="5404851" cy="75940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Economic Research – Objective economic research and analysis </a:t>
            </a:r>
          </a:p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Industry Councils – Advance connections programs and policies to increase business growth and hiring in the region</a:t>
            </a:r>
          </a:p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Business Assistance – Business attraction, retention, and expansion for the entire region</a:t>
            </a:r>
          </a:p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Foreign Direct Investment – Attracts investment into the region from foreign companies</a:t>
            </a:r>
          </a:p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1143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Workforce Development – Aligns education with evolving industry trend</a:t>
            </a:r>
          </a:p>
        </p:txBody>
      </p:sp>
    </p:spTree>
    <p:extLst>
      <p:ext uri="{BB962C8B-B14F-4D97-AF65-F5344CB8AC3E}">
        <p14:creationId xmlns:p14="http://schemas.microsoft.com/office/powerpoint/2010/main" val="96264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/>
          <p:nvPr/>
        </p:nvSpPr>
        <p:spPr>
          <a:xfrm>
            <a:off x="0" y="-11385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DB5C0-E624-5277-154B-21DFE92FE0D9}"/>
              </a:ext>
            </a:extLst>
          </p:cNvPr>
          <p:cNvSpPr txBox="1"/>
          <p:nvPr/>
        </p:nvSpPr>
        <p:spPr>
          <a:xfrm>
            <a:off x="-938777" y="4174004"/>
            <a:ext cx="18308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Blueprint Outline</a:t>
            </a:r>
          </a:p>
        </p:txBody>
      </p:sp>
    </p:spTree>
    <p:extLst>
      <p:ext uri="{BB962C8B-B14F-4D97-AF65-F5344CB8AC3E}">
        <p14:creationId xmlns:p14="http://schemas.microsoft.com/office/powerpoint/2010/main" val="221014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/>
          <p:nvPr/>
        </p:nvSpPr>
        <p:spPr>
          <a:xfrm>
            <a:off x="0" y="-11385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1542397-BE18-773F-D350-E3802C7B3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559945"/>
              </p:ext>
            </p:extLst>
          </p:nvPr>
        </p:nvGraphicFramePr>
        <p:xfrm>
          <a:off x="2513315" y="1985756"/>
          <a:ext cx="12033541" cy="751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418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391" y="-2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3C3E5E8-F5F2-65E1-F53A-A0C45456F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906650"/>
              </p:ext>
            </p:extLst>
          </p:nvPr>
        </p:nvGraphicFramePr>
        <p:xfrm>
          <a:off x="1548992" y="2377543"/>
          <a:ext cx="13333243" cy="724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0ABAD9F-22C4-2280-183C-90A07CF472C4}"/>
              </a:ext>
            </a:extLst>
          </p:cNvPr>
          <p:cNvSpPr txBox="1">
            <a:spLocks/>
          </p:cNvSpPr>
          <p:nvPr/>
        </p:nvSpPr>
        <p:spPr>
          <a:xfrm>
            <a:off x="3194957" y="1283503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2 - Activities</a:t>
            </a:r>
            <a:br>
              <a:rPr lang="en-US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7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391" y="-2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1799E4B-5713-ADAE-3D04-386ACB033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346653"/>
              </p:ext>
            </p:extLst>
          </p:nvPr>
        </p:nvGraphicFramePr>
        <p:xfrm>
          <a:off x="838199" y="1518695"/>
          <a:ext cx="14738685" cy="791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DC52FA7-C0CA-5143-2895-D8D2AF1CC9F5}"/>
              </a:ext>
            </a:extLst>
          </p:cNvPr>
          <p:cNvSpPr txBox="1">
            <a:spLocks/>
          </p:cNvSpPr>
          <p:nvPr/>
        </p:nvSpPr>
        <p:spPr>
          <a:xfrm>
            <a:off x="3378867" y="-263118"/>
            <a:ext cx="9512014" cy="15186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3 - Outputs</a:t>
            </a:r>
            <a:b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3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391" y="-2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C52FA7-C0CA-5143-2895-D8D2AF1CC9F5}"/>
              </a:ext>
            </a:extLst>
          </p:cNvPr>
          <p:cNvSpPr txBox="1">
            <a:spLocks/>
          </p:cNvSpPr>
          <p:nvPr/>
        </p:nvSpPr>
        <p:spPr>
          <a:xfrm>
            <a:off x="2718706" y="217273"/>
            <a:ext cx="10515600" cy="5991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US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extBox 2">
            <a:extLst>
              <a:ext uri="{FF2B5EF4-FFF2-40B4-BE49-F238E27FC236}">
                <a16:creationId xmlns:a16="http://schemas.microsoft.com/office/drawing/2014/main" id="{E3044FA2-0B99-035B-4DC8-FE9954D20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168369"/>
              </p:ext>
            </p:extLst>
          </p:nvPr>
        </p:nvGraphicFramePr>
        <p:xfrm>
          <a:off x="253091" y="1714499"/>
          <a:ext cx="16630652" cy="835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11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E9018-5318-4322-91F5-FC802B22AA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391" y="-2"/>
            <a:ext cx="18308781" cy="10287001"/>
          </a:xfrm>
          <a:prstGeom prst="rect">
            <a:avLst/>
          </a:prstGeom>
          <a:gradFill flip="none" rotWithShape="1">
            <a:gsLst>
              <a:gs pos="100000">
                <a:srgbClr val="0070C0">
                  <a:alpha val="64000"/>
                </a:srgbClr>
              </a:gs>
              <a:gs pos="0">
                <a:srgbClr val="FFC000">
                  <a:alpha val="6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5699-0229-49AE-8299-6C6F925F6383}"/>
              </a:ext>
            </a:extLst>
          </p:cNvPr>
          <p:cNvSpPr txBox="1"/>
          <p:nvPr/>
        </p:nvSpPr>
        <p:spPr>
          <a:xfrm rot="5400000">
            <a:off x="11463318" y="2789010"/>
            <a:ext cx="1028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accent1">
                    <a:lumMod val="20000"/>
                    <a:lumOff val="80000"/>
                    <a:alpha val="23000"/>
                  </a:schemeClr>
                </a:solidFill>
                <a:latin typeface="Gotham" panose="02000604040000020004" pitchFamily="50" charset="0"/>
              </a:rPr>
              <a:t>2023</a:t>
            </a: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EB9B981-D6A0-0D06-3624-CBB659F8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0" y="376042"/>
            <a:ext cx="2001600" cy="2001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C52FA7-C0CA-5143-2895-D8D2AF1CC9F5}"/>
              </a:ext>
            </a:extLst>
          </p:cNvPr>
          <p:cNvSpPr txBox="1">
            <a:spLocks/>
          </p:cNvSpPr>
          <p:nvPr/>
        </p:nvSpPr>
        <p:spPr>
          <a:xfrm>
            <a:off x="2856449" y="527757"/>
            <a:ext cx="10515600" cy="11377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 Factors</a:t>
            </a:r>
            <a:endParaRPr lang="en-US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TextBox 4">
            <a:extLst>
              <a:ext uri="{FF2B5EF4-FFF2-40B4-BE49-F238E27FC236}">
                <a16:creationId xmlns:a16="http://schemas.microsoft.com/office/drawing/2014/main" id="{413D84F5-4979-D67C-00BB-6CE3BCB65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285368"/>
              </p:ext>
            </p:extLst>
          </p:nvPr>
        </p:nvGraphicFramePr>
        <p:xfrm>
          <a:off x="-598201" y="1844307"/>
          <a:ext cx="17424900" cy="791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471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89C8CAB587E4EAED224ADB4CEAD6E" ma:contentTypeVersion="16" ma:contentTypeDescription="Create a new document." ma:contentTypeScope="" ma:versionID="4a5a7b5821a395743e47e3403a7ce581">
  <xsd:schema xmlns:xsd="http://www.w3.org/2001/XMLSchema" xmlns:xs="http://www.w3.org/2001/XMLSchema" xmlns:p="http://schemas.microsoft.com/office/2006/metadata/properties" xmlns:ns2="f8ed89e1-d19e-4b66-959e-d2c2c2327aec" xmlns:ns3="5d4162ec-b273-4e82-8a8f-ba4f85db0bac" targetNamespace="http://schemas.microsoft.com/office/2006/metadata/properties" ma:root="true" ma:fieldsID="109e66788c0064f81f172a78d945b474" ns2:_="" ns3:_="">
    <xsd:import namespace="f8ed89e1-d19e-4b66-959e-d2c2c2327aec"/>
    <xsd:import namespace="5d4162ec-b273-4e82-8a8f-ba4f85db0b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d89e1-d19e-4b66-959e-d2c2c2327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16d05fa-1052-41d5-9069-45accc8bc5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162ec-b273-4e82-8a8f-ba4f85db0ba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6b7fd65-9321-4285-8aec-2d0394b27f40}" ma:internalName="TaxCatchAll" ma:showField="CatchAllData" ma:web="5d4162ec-b273-4e82-8a8f-ba4f85db0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4162ec-b273-4e82-8a8f-ba4f85db0bac">
      <UserInfo>
        <DisplayName>Stephen Cheung</DisplayName>
        <AccountId>13</AccountId>
        <AccountType/>
      </UserInfo>
      <UserInfo>
        <DisplayName>Kendal Turner</DisplayName>
        <AccountId>14</AccountId>
        <AccountType/>
      </UserInfo>
      <UserInfo>
        <DisplayName>Larry Holt</DisplayName>
        <AccountId>42</AccountId>
        <AccountType/>
      </UserInfo>
      <UserInfo>
        <DisplayName>Joseph Chicas</DisplayName>
        <AccountId>45</AccountId>
        <AccountType/>
      </UserInfo>
    </SharedWithUsers>
    <lcf76f155ced4ddcb4097134ff3c332f xmlns="f8ed89e1-d19e-4b66-959e-d2c2c2327aec">
      <Terms xmlns="http://schemas.microsoft.com/office/infopath/2007/PartnerControls"/>
    </lcf76f155ced4ddcb4097134ff3c332f>
    <TaxCatchAll xmlns="5d4162ec-b273-4e82-8a8f-ba4f85db0bac" xsi:nil="true"/>
  </documentManagement>
</p:properties>
</file>

<file path=customXml/itemProps1.xml><?xml version="1.0" encoding="utf-8"?>
<ds:datastoreItem xmlns:ds="http://schemas.openxmlformats.org/officeDocument/2006/customXml" ds:itemID="{44D1A9FD-BD2F-40C8-B4F2-0C7B05014BE5}">
  <ds:schemaRefs>
    <ds:schemaRef ds:uri="5d4162ec-b273-4e82-8a8f-ba4f85db0bac"/>
    <ds:schemaRef ds:uri="f8ed89e1-d19e-4b66-959e-d2c2c2327a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53CC62-7393-475E-87AB-F45CF17F2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CD74A-5D41-48DD-B7A2-27F0FF7D2C2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5d4162ec-b273-4e82-8a8f-ba4f85db0bac"/>
    <ds:schemaRef ds:uri="http://purl.org/dc/dcmitype/"/>
    <ds:schemaRef ds:uri="http://schemas.openxmlformats.org/package/2006/metadata/core-properties"/>
    <ds:schemaRef ds:uri="f8ed89e1-d19e-4b66-959e-d2c2c2327ae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20823</TotalTime>
  <Words>733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Gotham</vt:lpstr>
      <vt:lpstr>Calibri</vt:lpstr>
      <vt:lpstr>Gotham Book</vt:lpstr>
      <vt:lpstr>Times New Roman</vt:lpstr>
      <vt:lpstr>Gotham Bold</vt:lpstr>
      <vt:lpstr>Gotham Book Bold</vt:lpstr>
      <vt:lpstr>Arial</vt:lpstr>
      <vt:lpstr>Wingdings</vt:lpstr>
      <vt:lpstr>Century Gothic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exec committee Q2 report FY23</dc:title>
  <dc:creator>Melissa Kham</dc:creator>
  <cp:lastModifiedBy>CASILLAS_RUTH</cp:lastModifiedBy>
  <cp:revision>5</cp:revision>
  <dcterms:created xsi:type="dcterms:W3CDTF">2006-08-16T00:00:00Z</dcterms:created>
  <dcterms:modified xsi:type="dcterms:W3CDTF">2023-08-22T19:28:26Z</dcterms:modified>
  <dc:identifier>DAFYmrPVxQM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0x0101005ED89C8CAB587E4EAED224ADB4CEAD6E</vt:lpwstr>
  </property>
  <property fmtid="{D5CDD505-2E9C-101B-9397-08002B2CF9AE}" pid="3" name="MediaServiceImageTags">
    <vt:lpwstr/>
  </property>
</Properties>
</file>