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57" r:id="rId3"/>
    <p:sldId id="363" r:id="rId4"/>
    <p:sldId id="359" r:id="rId5"/>
    <p:sldId id="364" r:id="rId6"/>
    <p:sldId id="365" r:id="rId7"/>
    <p:sldId id="366" r:id="rId8"/>
    <p:sldId id="367" r:id="rId9"/>
    <p:sldId id="346" r:id="rId10"/>
    <p:sldId id="370" r:id="rId11"/>
    <p:sldId id="369" r:id="rId12"/>
    <p:sldId id="355" r:id="rId13"/>
    <p:sldId id="340" r:id="rId14"/>
    <p:sldId id="356" r:id="rId15"/>
    <p:sldId id="351" r:id="rId16"/>
    <p:sldId id="362" r:id="rId17"/>
    <p:sldId id="350" r:id="rId18"/>
  </p:sldIdLst>
  <p:sldSz cx="12188825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99" d="100"/>
          <a:sy n="99" d="100"/>
        </p:scale>
        <p:origin x="168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5/3/2022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5/3/2022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5/3/2022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Report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May 03, 2022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380205" y="838200"/>
            <a:ext cx="11428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FTES projections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Credit Res. FTES: ~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&lt;8.88%&gt;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&lt;1,682.61&gt;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P1 Reported Credit Res. FTES: ~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&lt;10.09%&gt;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&lt;1,927.36&gt;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2021-2022 FTES Credit FTES = 17,174.11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Summer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&lt;10.09%&gt;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73.99%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Fall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&lt;8.83%&gt;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72.69%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Winter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&lt;9.95%&gt;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69.26%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Spring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&lt;10.78%&gt;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71.91%</a:t>
            </a:r>
          </a:p>
          <a:p>
            <a:pPr lvl="1"/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1524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Items of Note</a:t>
            </a:r>
          </a:p>
        </p:txBody>
      </p:sp>
    </p:spTree>
    <p:extLst>
      <p:ext uri="{BB962C8B-B14F-4D97-AF65-F5344CB8AC3E}">
        <p14:creationId xmlns:p14="http://schemas.microsoft.com/office/powerpoint/2010/main" val="42274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966904" y="869038"/>
            <a:ext cx="1066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Adopted Budget NR FTES: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&lt;14.218%&gt;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&lt;436.19&gt;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P1 Reported Non-resident FTES: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&lt;10.411%&gt;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&lt;321.52&gt;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Projection: 2,767 FTES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2007-08 = 5,071 FTES; 2012-13 = 4,049;                     2017-18 = 4,589; 2020-21 = 3,088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decrease since 2007-08;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39.7%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since 2017-18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2018-2019 = $33,029,528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 = $28,384,549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2020-2021 = $24,150,510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= $21,603,455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 Year Decrease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~&lt;$11,426,073&gt;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&lt;34.6%&gt; </a:t>
            </a:r>
            <a:r>
              <a:rPr lang="en-US" dirty="0"/>
              <a:t>	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Items of Note</a:t>
            </a:r>
          </a:p>
        </p:txBody>
      </p:sp>
    </p:spTree>
    <p:extLst>
      <p:ext uri="{BB962C8B-B14F-4D97-AF65-F5344CB8AC3E}">
        <p14:creationId xmlns:p14="http://schemas.microsoft.com/office/powerpoint/2010/main" val="8913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4972"/>
              </p:ext>
            </p:extLst>
          </p:nvPr>
        </p:nvGraphicFramePr>
        <p:xfrm>
          <a:off x="684212" y="38100"/>
          <a:ext cx="11288654" cy="599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461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138193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0603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 to Third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9208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$195,440,906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8352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Full-time Faculty Hiring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2,117,714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1962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Year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1,280,923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1962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Tuition/ESL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972,872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53082"/>
                  </a:ext>
                </a:extLst>
              </a:tr>
              <a:tr h="51962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State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489,587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77958"/>
                  </a:ext>
                </a:extLst>
              </a:tr>
              <a:tr h="54717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HEERF Backfill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-1,326,397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0525"/>
                  </a:ext>
                </a:extLst>
              </a:tr>
              <a:tr h="51669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118,402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Third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$199,094,007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1903412" y="6033292"/>
            <a:ext cx="958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in revenue of </a:t>
            </a:r>
            <a:r>
              <a:rPr lang="en-US" sz="4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$3,653,101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1.87%</a:t>
            </a:r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91372"/>
              </p:ext>
            </p:extLst>
          </p:nvPr>
        </p:nvGraphicFramePr>
        <p:xfrm>
          <a:off x="989012" y="11185"/>
          <a:ext cx="11048999" cy="6361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77429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07157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849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 to Third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$194,127,949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CSEA, SMCPOA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Salary Adj. –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2,252,000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CSEA, SMCPOA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Salary Adj. –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855,033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-120,396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Employment/Retirement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-178,113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Hiring and Terminations/Vacancy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-842,185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Supplies/Contracts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-974,248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1577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Welfare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36973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Third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$194,470,040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360612" y="628091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Increase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/>
              <a:t>in expenditures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$342,091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0.2%</a:t>
            </a:r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42171"/>
              </p:ext>
            </p:extLst>
          </p:nvPr>
        </p:nvGraphicFramePr>
        <p:xfrm>
          <a:off x="483452" y="925093"/>
          <a:ext cx="11554560" cy="49218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27516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471478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2955566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46046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35,483,750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35,483,750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</a:t>
                      </a:r>
                      <a:r>
                        <a:rPr lang="en-US" sz="2800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181,045,598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186,025,096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194,127,949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194,470,040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4924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w/o HEERF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&lt;13,082,351&gt;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&lt;8,444,944&gt;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HEERF Revenue Backfill: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14,395,308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13,068,911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 HEERF: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1,312,957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4,623,967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36,796,707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40,107,717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4133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Trfr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7BE8EB-7E5B-45D7-A14F-F0C00ACC88CE}"/>
              </a:ext>
            </a:extLst>
          </p:cNvPr>
          <p:cNvSpPr/>
          <p:nvPr/>
        </p:nvSpPr>
        <p:spPr>
          <a:xfrm>
            <a:off x="483452" y="1676261"/>
            <a:ext cx="11554560" cy="508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4865D-7DB3-49E3-9AC3-49730F0BC0A0}"/>
              </a:ext>
            </a:extLst>
          </p:cNvPr>
          <p:cNvSpPr/>
          <p:nvPr/>
        </p:nvSpPr>
        <p:spPr>
          <a:xfrm>
            <a:off x="483452" y="2189772"/>
            <a:ext cx="11554560" cy="15326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63184-5394-46C0-BA6B-3846907E50CC}"/>
              </a:ext>
            </a:extLst>
          </p:cNvPr>
          <p:cNvSpPr/>
          <p:nvPr/>
        </p:nvSpPr>
        <p:spPr>
          <a:xfrm>
            <a:off x="483452" y="3781251"/>
            <a:ext cx="11554560" cy="10172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4BB24-4629-4E70-B207-8179B4DFB1F8}"/>
              </a:ext>
            </a:extLst>
          </p:cNvPr>
          <p:cNvSpPr/>
          <p:nvPr/>
        </p:nvSpPr>
        <p:spPr>
          <a:xfrm>
            <a:off x="483452" y="4808275"/>
            <a:ext cx="11554560" cy="104714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999D855C-5388-4B97-90E0-FD1AE0D974F5}"/>
              </a:ext>
            </a:extLst>
          </p:cNvPr>
          <p:cNvSpPr txBox="1">
            <a:spLocks/>
          </p:cNvSpPr>
          <p:nvPr/>
        </p:nvSpPr>
        <p:spPr>
          <a:xfrm>
            <a:off x="850532" y="262582"/>
            <a:ext cx="10820399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Fund Balance – Importance of HEERF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D3D60-63A4-47CD-83B5-872669C6E818}"/>
              </a:ext>
            </a:extLst>
          </p:cNvPr>
          <p:cNvSpPr txBox="1"/>
          <p:nvPr/>
        </p:nvSpPr>
        <p:spPr>
          <a:xfrm>
            <a:off x="2298330" y="6010106"/>
            <a:ext cx="792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Statewide Fund Balance Ratio: 29.8%</a:t>
            </a:r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066800"/>
            <a:ext cx="114021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May Revise could change things – Hopefully for the better!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Fund balance is at a high for the District but below statewide average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One-time HEERF Funds was vital 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$27 M vs $40 M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FTES is still declining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Fund balance will provide a protection 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54CA184-8940-458D-B8A7-FA52C901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04" y="3429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Key Take </a:t>
            </a:r>
            <a:r>
              <a:rPr lang="en-US" sz="4800" b="1" u="sng" dirty="0" err="1">
                <a:solidFill>
                  <a:schemeClr val="tx2">
                    <a:lumMod val="75000"/>
                  </a:schemeClr>
                </a:solidFill>
              </a:rPr>
              <a:t>Aways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B93ED-439D-4C19-9188-7995B7621B37}"/>
              </a:ext>
            </a:extLst>
          </p:cNvPr>
          <p:cNvSpPr txBox="1"/>
          <p:nvPr/>
        </p:nvSpPr>
        <p:spPr>
          <a:xfrm>
            <a:off x="455612" y="68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20219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Things WILL Change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455612" y="1295400"/>
            <a:ext cx="1158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Revise by May 13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Current Year Deficit Factor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&lt;1.03%&gt;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&lt;$1,497,113&gt;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P1: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&lt;3.35%&gt;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&lt;$4,856,996&gt;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Projection assumes AB Deficit Factor</a:t>
            </a:r>
          </a:p>
          <a:p>
            <a:pPr lvl="2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685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379412" y="1371600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Recalculation of 2020-2021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Update</a:t>
            </a:r>
          </a:p>
        </p:txBody>
      </p:sp>
    </p:spTree>
    <p:extLst>
      <p:ext uri="{BB962C8B-B14F-4D97-AF65-F5344CB8AC3E}">
        <p14:creationId xmlns:p14="http://schemas.microsoft.com/office/powerpoint/2010/main" val="3257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2" y="3124200"/>
            <a:ext cx="10896599" cy="1981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Recalculation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2020-2021</a:t>
            </a:r>
            <a:endParaRPr lang="en-US" sz="8800" b="1" i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What is a Recalculation?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87496" y="762000"/>
            <a:ext cx="12013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January 2020: Governor proposes next years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2020: Governor revises January proposal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June/July 2020: State passes State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August 2020: CCCCO projects District funding (Advanced)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2021: Period 1 update (P1)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 2021: Period 2 update (P2)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2022: State finalizes funding allocations and makes funding adjustments (Recalculation)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005" y="381000"/>
            <a:ext cx="11580813" cy="533400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solidFill>
                  <a:schemeClr val="tx2">
                    <a:lumMod val="75000"/>
                  </a:schemeClr>
                </a:solidFill>
              </a:rPr>
              <a:t>Recent Prior Year Adjustments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594A-40D7-469F-836A-84E257C7D44A}"/>
              </a:ext>
            </a:extLst>
          </p:cNvPr>
          <p:cNvSpPr txBox="1"/>
          <p:nvPr/>
        </p:nvSpPr>
        <p:spPr>
          <a:xfrm>
            <a:off x="87496" y="1447800"/>
            <a:ext cx="12013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2017-2018: </a:t>
            </a:r>
            <a:r>
              <a:rPr lang="en-US" sz="6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&lt;$13,026&gt;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2018-2019: $50,655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2019-2020: $707,695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2020-2021: $1,280,923</a:t>
            </a:r>
          </a:p>
        </p:txBody>
      </p:sp>
    </p:spTree>
    <p:extLst>
      <p:ext uri="{BB962C8B-B14F-4D97-AF65-F5344CB8AC3E}">
        <p14:creationId xmlns:p14="http://schemas.microsoft.com/office/powerpoint/2010/main" val="7133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BCC18-A2E1-40AB-BD8A-6BF42FEB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BE95E247-B3AF-4E46-A993-A9416CE9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96"/>
              </p:ext>
            </p:extLst>
          </p:nvPr>
        </p:nvGraphicFramePr>
        <p:xfrm>
          <a:off x="760412" y="217247"/>
          <a:ext cx="11110796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22047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088749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7305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Recalculation of 2020-2021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6581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 Factor from 0.61% to 0.00%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836,113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691365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Part-time Faculty Office Hour </a:t>
                      </a:r>
                      <a:r>
                        <a:rPr lang="en-US" sz="4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Reimb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463,572</a:t>
                      </a:r>
                      <a:endParaRPr lang="en-US" sz="4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6581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&lt;377,331&gt;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6581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Backfill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377,331</a:t>
                      </a:r>
                      <a:endParaRPr lang="en-US" sz="4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6581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Part-time Faculty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&lt;17,697&gt;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6581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Pat-time Faculty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&lt;1,065&gt;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59003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2020-2021 Recalculation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$1,280,923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56" y="15240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2021-2022 Third Quarter 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760412" y="999885"/>
            <a:ext cx="10668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&lt;1.03%&gt;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&lt;$1,497,113&gt;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&lt;1.03%&gt;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&lt;$1,497,113&gt;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P1: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&lt;3.35%&gt;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&lt;$4,856,996&gt;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COVID related savings – Remote = Savings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Supplies: $340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Contracts: $622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Utilities: On the 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CalPERS Plan 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Items of Note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5526</TotalTime>
  <Words>744</Words>
  <Application>Microsoft Office PowerPoint</Application>
  <PresentationFormat>Custom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Digital Blue Tunnel 16x9</vt:lpstr>
      <vt:lpstr>Santa Monica College Third Quarter Budget Report</vt:lpstr>
      <vt:lpstr>Things WILL Change</vt:lpstr>
      <vt:lpstr>Overview</vt:lpstr>
      <vt:lpstr>Recalculation  of  2020-2021</vt:lpstr>
      <vt:lpstr>What is a Recalculation?</vt:lpstr>
      <vt:lpstr>Recent Prior Year Adjustments</vt:lpstr>
      <vt:lpstr>PowerPoint Presentation</vt:lpstr>
      <vt:lpstr>2021-2022 Third Quarter Budget Update</vt:lpstr>
      <vt:lpstr>Major Items of Note</vt:lpstr>
      <vt:lpstr>Major Items of Note</vt:lpstr>
      <vt:lpstr>Major Items of Note</vt:lpstr>
      <vt:lpstr>PowerPoint Presentation</vt:lpstr>
      <vt:lpstr>PowerPoint Presentation</vt:lpstr>
      <vt:lpstr>PowerPoint Presentation</vt:lpstr>
      <vt:lpstr>Key Take 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444</cp:revision>
  <cp:lastPrinted>2021-01-27T22:40:59Z</cp:lastPrinted>
  <dcterms:created xsi:type="dcterms:W3CDTF">2021-01-18T22:27:30Z</dcterms:created>
  <dcterms:modified xsi:type="dcterms:W3CDTF">2022-05-04T03:28:51Z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