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9"/>
  </p:notesMasterIdLst>
  <p:handoutMasterIdLst>
    <p:handoutMasterId r:id="rId20"/>
  </p:handoutMasterIdLst>
  <p:sldIdLst>
    <p:sldId id="318" r:id="rId2"/>
    <p:sldId id="340" r:id="rId3"/>
    <p:sldId id="339" r:id="rId4"/>
    <p:sldId id="346" r:id="rId5"/>
    <p:sldId id="341" r:id="rId6"/>
    <p:sldId id="342" r:id="rId7"/>
    <p:sldId id="343" r:id="rId8"/>
    <p:sldId id="349" r:id="rId9"/>
    <p:sldId id="351" r:id="rId10"/>
    <p:sldId id="355" r:id="rId11"/>
    <p:sldId id="350" r:id="rId12"/>
    <p:sldId id="354" r:id="rId13"/>
    <p:sldId id="356" r:id="rId14"/>
    <p:sldId id="347" r:id="rId15"/>
    <p:sldId id="335" r:id="rId16"/>
    <p:sldId id="353" r:id="rId17"/>
    <p:sldId id="348"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32C"/>
    <a:srgbClr val="828282"/>
    <a:srgbClr val="6E90FE"/>
    <a:srgbClr val="8086FC"/>
    <a:srgbClr val="6D6DFB"/>
    <a:srgbClr val="4E78F0"/>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29" autoAdjust="0"/>
  </p:normalViewPr>
  <p:slideViewPr>
    <p:cSldViewPr showGuides="1">
      <p:cViewPr varScale="1">
        <p:scale>
          <a:sx n="88" d="100"/>
          <a:sy n="88" d="100"/>
        </p:scale>
        <p:origin x="499" y="6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10/22/2018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10/22/2018</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10/22/2018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10/22/2018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10/22/2018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10/22/2018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10/22/2018</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10/22/2018</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10/22/2018</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10/22/2018</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10/22/2018</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10/22/2018</a:t>
            </a:fld>
            <a:endParaRPr lang="en-US"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dirty="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aas.berkeley.edu/Undergrad/class_profile.html#ineligibl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mc.edu/StudentServices/TransferServices/AreasofStudy/Pages/GE-Patterns-and-Agreements-with-Other-Universities.aspx" TargetMode="External"/><Relationship Id="rId2" Type="http://schemas.openxmlformats.org/officeDocument/2006/relationships/hyperlink" Target="http://www.assist.org/" TargetMode="External"/><Relationship Id="rId1" Type="http://schemas.openxmlformats.org/officeDocument/2006/relationships/slideLayout" Target="../slideLayouts/slideLayout2.xml"/><Relationship Id="rId5" Type="http://schemas.openxmlformats.org/officeDocument/2006/relationships/hyperlink" Target="http://www.babson.edu/admission/undergraduate/transfer-students/Pages/application-requirements.aspx" TargetMode="External"/><Relationship Id="rId4" Type="http://schemas.openxmlformats.org/officeDocument/2006/relationships/hyperlink" Target="https://admissions.upenn.edu/admissions-and-financial-aid/preparing-for-admission/transfer-admission/wharton-school-transfe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brookings.edu/wp-content/uploads/2015/04/BMPP_CollegeValueAdded.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YOUR BUSINESS DEGREE CAN MAKE YOU $$$</a:t>
            </a:r>
          </a:p>
        </p:txBody>
      </p:sp>
      <p:sp>
        <p:nvSpPr>
          <p:cNvPr id="3" name="Subtitle 2"/>
          <p:cNvSpPr>
            <a:spLocks noGrp="1"/>
          </p:cNvSpPr>
          <p:nvPr>
            <p:ph type="subTitle" idx="1"/>
          </p:nvPr>
        </p:nvSpPr>
        <p:spPr/>
        <p:txBody>
          <a:bodyPr/>
          <a:lstStyle/>
          <a:p>
            <a:pPr algn="ctr"/>
            <a:r>
              <a:rPr lang="en-US" dirty="0"/>
              <a:t>Know now, so you don’t pay later!</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6629484"/>
              </p:ext>
            </p:extLst>
          </p:nvPr>
        </p:nvGraphicFramePr>
        <p:xfrm>
          <a:off x="2208212" y="1905000"/>
          <a:ext cx="8610600" cy="4415965"/>
        </p:xfrm>
        <a:graphic>
          <a:graphicData uri="http://schemas.openxmlformats.org/drawingml/2006/table">
            <a:tbl>
              <a:tblPr>
                <a:tableStyleId>{69CF1AB2-1976-4502-BF36-3FF5EA218861}</a:tableStyleId>
              </a:tblPr>
              <a:tblGrid>
                <a:gridCol w="5006013">
                  <a:extLst>
                    <a:ext uri="{9D8B030D-6E8A-4147-A177-3AD203B41FA5}">
                      <a16:colId xmlns:a16="http://schemas.microsoft.com/office/drawing/2014/main" val="20000"/>
                    </a:ext>
                  </a:extLst>
                </a:gridCol>
                <a:gridCol w="1746890">
                  <a:extLst>
                    <a:ext uri="{9D8B030D-6E8A-4147-A177-3AD203B41FA5}">
                      <a16:colId xmlns:a16="http://schemas.microsoft.com/office/drawing/2014/main" val="20001"/>
                    </a:ext>
                  </a:extLst>
                </a:gridCol>
                <a:gridCol w="1857697">
                  <a:extLst>
                    <a:ext uri="{9D8B030D-6E8A-4147-A177-3AD203B41FA5}">
                      <a16:colId xmlns:a16="http://schemas.microsoft.com/office/drawing/2014/main" val="20002"/>
                    </a:ext>
                  </a:extLst>
                </a:gridCol>
              </a:tblGrid>
              <a:tr h="1342205">
                <a:tc>
                  <a:txBody>
                    <a:bodyPr/>
                    <a:lstStyle/>
                    <a:p>
                      <a:pPr algn="l" fontAlgn="ctr"/>
                      <a:r>
                        <a:rPr lang="en-US" sz="1800" u="none" strike="noStrike" dirty="0">
                          <a:effectLst/>
                        </a:rPr>
                        <a:t> </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UC Berkeley Students</a:t>
                      </a:r>
                      <a:endParaRPr lang="en-US" sz="1800" b="1" i="0" u="none" strike="noStrike" dirty="0">
                        <a:solidFill>
                          <a:srgbClr val="636363"/>
                        </a:solidFill>
                        <a:effectLst/>
                        <a:latin typeface="Inherit"/>
                      </a:endParaRPr>
                    </a:p>
                  </a:txBody>
                  <a:tcPr marL="9525" marR="9525" marT="9525" marB="0" anchor="ctr"/>
                </a:tc>
                <a:tc>
                  <a:txBody>
                    <a:bodyPr/>
                    <a:lstStyle/>
                    <a:p>
                      <a:pPr algn="l" fontAlgn="ctr"/>
                      <a:r>
                        <a:rPr lang="en-US" sz="1800" b="1" u="none" strike="noStrike" dirty="0">
                          <a:effectLst/>
                        </a:rPr>
                        <a:t>Transfer Students</a:t>
                      </a:r>
                      <a:endParaRPr lang="en-US" sz="1800" b="1" i="0" u="none" strike="noStrike" dirty="0">
                        <a:solidFill>
                          <a:srgbClr val="636363"/>
                        </a:solidFill>
                        <a:effectLst/>
                        <a:latin typeface="Inherit"/>
                      </a:endParaRPr>
                    </a:p>
                  </a:txBody>
                  <a:tcPr marL="9525" marR="9525" marT="9525" marB="0" anchor="ctr"/>
                </a:tc>
                <a:extLst>
                  <a:ext uri="{0D108BD9-81ED-4DB2-BD59-A6C34878D82A}">
                    <a16:rowId xmlns:a16="http://schemas.microsoft.com/office/drawing/2014/main" val="10000"/>
                  </a:ext>
                </a:extLst>
              </a:tr>
              <a:tr h="265909">
                <a:tc>
                  <a:txBody>
                    <a:bodyPr/>
                    <a:lstStyle/>
                    <a:p>
                      <a:pPr algn="l" fontAlgn="ctr"/>
                      <a:r>
                        <a:rPr lang="en-US" sz="1800" u="none" strike="noStrike" dirty="0">
                          <a:effectLst/>
                        </a:rPr>
                        <a:t>Applications Received</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840</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1919</a:t>
                      </a:r>
                      <a:endParaRPr lang="en-US" sz="1800" b="0" i="0" u="none" strike="noStrike" dirty="0">
                        <a:solidFill>
                          <a:srgbClr val="636363"/>
                        </a:solidFill>
                        <a:effectLst/>
                        <a:latin typeface="Inherit"/>
                      </a:endParaRPr>
                    </a:p>
                  </a:txBody>
                  <a:tcPr marL="9525" marR="9525" marT="9525" marB="0" anchor="ctr"/>
                </a:tc>
                <a:extLst>
                  <a:ext uri="{0D108BD9-81ED-4DB2-BD59-A6C34878D82A}">
                    <a16:rowId xmlns:a16="http://schemas.microsoft.com/office/drawing/2014/main" val="10001"/>
                  </a:ext>
                </a:extLst>
              </a:tr>
              <a:tr h="278572">
                <a:tc>
                  <a:txBody>
                    <a:bodyPr/>
                    <a:lstStyle/>
                    <a:p>
                      <a:pPr algn="l" fontAlgn="ctr"/>
                      <a:r>
                        <a:rPr lang="en-US" sz="1800" b="1" u="none" strike="noStrike" dirty="0">
                          <a:effectLst/>
                        </a:rPr>
                        <a:t>Eligible Applicants</a:t>
                      </a:r>
                      <a:endParaRPr lang="en-US" sz="1800" b="1" i="0" u="none" strike="noStrike" dirty="0">
                        <a:solidFill>
                          <a:srgbClr val="636363"/>
                        </a:solidFill>
                        <a:effectLst/>
                        <a:latin typeface="Inherit"/>
                      </a:endParaRPr>
                    </a:p>
                  </a:txBody>
                  <a:tcPr marL="9525" marR="9525" marT="9525" marB="0" anchor="ctr"/>
                </a:tc>
                <a:tc>
                  <a:txBody>
                    <a:bodyPr/>
                    <a:lstStyle/>
                    <a:p>
                      <a:pPr algn="l" fontAlgn="ctr"/>
                      <a:r>
                        <a:rPr lang="en-US" sz="1800" b="1" u="none" strike="noStrike" dirty="0">
                          <a:effectLst/>
                        </a:rPr>
                        <a:t>N/A</a:t>
                      </a:r>
                      <a:endParaRPr lang="en-US" sz="1800" b="1" i="0" u="none" strike="noStrike" dirty="0">
                        <a:solidFill>
                          <a:srgbClr val="636363"/>
                        </a:solidFill>
                        <a:effectLst/>
                        <a:latin typeface="Inherit"/>
                      </a:endParaRPr>
                    </a:p>
                  </a:txBody>
                  <a:tcPr marL="9525" marR="9525" marT="9525" marB="0" anchor="ctr"/>
                </a:tc>
                <a:tc>
                  <a:txBody>
                    <a:bodyPr/>
                    <a:lstStyle/>
                    <a:p>
                      <a:pPr algn="l" fontAlgn="ctr"/>
                      <a:r>
                        <a:rPr lang="en-US" sz="1800" b="1" u="sng" strike="noStrike" dirty="0">
                          <a:effectLst/>
                          <a:hlinkClick r:id="rId2"/>
                        </a:rPr>
                        <a:t>736*</a:t>
                      </a:r>
                      <a:endParaRPr lang="en-US" sz="1800" b="1" i="0" u="sng" strike="noStrike" dirty="0">
                        <a:solidFill>
                          <a:srgbClr val="0000FF"/>
                        </a:solidFill>
                        <a:effectLst/>
                        <a:latin typeface="Calibri"/>
                      </a:endParaRPr>
                    </a:p>
                  </a:txBody>
                  <a:tcPr marL="9525" marR="9525" marT="9525" marB="0" anchor="ctr"/>
                </a:tc>
                <a:extLst>
                  <a:ext uri="{0D108BD9-81ED-4DB2-BD59-A6C34878D82A}">
                    <a16:rowId xmlns:a16="http://schemas.microsoft.com/office/drawing/2014/main" val="10002"/>
                  </a:ext>
                </a:extLst>
              </a:tr>
              <a:tr h="265909">
                <a:tc>
                  <a:txBody>
                    <a:bodyPr/>
                    <a:lstStyle/>
                    <a:p>
                      <a:pPr algn="l" fontAlgn="ctr"/>
                      <a:r>
                        <a:rPr lang="en-US" sz="1800" b="1" u="none" strike="noStrike" dirty="0">
                          <a:effectLst/>
                        </a:rPr>
                        <a:t>Offers of Admission</a:t>
                      </a:r>
                      <a:endParaRPr lang="en-US" sz="1800" b="1" i="0" u="none" strike="noStrike" dirty="0">
                        <a:solidFill>
                          <a:srgbClr val="636363"/>
                        </a:solidFill>
                        <a:effectLst/>
                        <a:latin typeface="Inherit"/>
                      </a:endParaRPr>
                    </a:p>
                  </a:txBody>
                  <a:tcPr marL="9525" marR="9525" marT="9525" marB="0" anchor="ctr"/>
                </a:tc>
                <a:tc>
                  <a:txBody>
                    <a:bodyPr/>
                    <a:lstStyle/>
                    <a:p>
                      <a:pPr algn="l" fontAlgn="ctr"/>
                      <a:r>
                        <a:rPr lang="en-US" sz="1800" b="1" u="none" strike="noStrike" dirty="0">
                          <a:effectLst/>
                        </a:rPr>
                        <a:t>269</a:t>
                      </a:r>
                      <a:endParaRPr lang="en-US" sz="1800" b="1" i="0" u="none" strike="noStrike" dirty="0">
                        <a:solidFill>
                          <a:srgbClr val="636363"/>
                        </a:solidFill>
                        <a:effectLst/>
                        <a:latin typeface="Inherit"/>
                      </a:endParaRPr>
                    </a:p>
                  </a:txBody>
                  <a:tcPr marL="9525" marR="9525" marT="9525" marB="0" anchor="ctr"/>
                </a:tc>
                <a:tc>
                  <a:txBody>
                    <a:bodyPr/>
                    <a:lstStyle/>
                    <a:p>
                      <a:pPr algn="l" fontAlgn="ctr"/>
                      <a:r>
                        <a:rPr lang="en-US" sz="1800" b="1" u="none" strike="noStrike" dirty="0">
                          <a:effectLst/>
                        </a:rPr>
                        <a:t>104</a:t>
                      </a:r>
                      <a:endParaRPr lang="en-US" sz="1800" b="1" i="0" u="none" strike="noStrike" dirty="0">
                        <a:solidFill>
                          <a:srgbClr val="636363"/>
                        </a:solidFill>
                        <a:effectLst/>
                        <a:latin typeface="Inherit"/>
                      </a:endParaRPr>
                    </a:p>
                  </a:txBody>
                  <a:tcPr marL="9525" marR="9525" marT="9525" marB="0" anchor="ctr"/>
                </a:tc>
                <a:extLst>
                  <a:ext uri="{0D108BD9-81ED-4DB2-BD59-A6C34878D82A}">
                    <a16:rowId xmlns:a16="http://schemas.microsoft.com/office/drawing/2014/main" val="10003"/>
                  </a:ext>
                </a:extLst>
              </a:tr>
              <a:tr h="265909">
                <a:tc>
                  <a:txBody>
                    <a:bodyPr/>
                    <a:lstStyle/>
                    <a:p>
                      <a:pPr algn="l" fontAlgn="ctr"/>
                      <a:r>
                        <a:rPr lang="en-US" sz="1800" u="none" strike="noStrike" dirty="0">
                          <a:effectLst/>
                        </a:rPr>
                        <a:t>Entering Class Size</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267</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92</a:t>
                      </a:r>
                      <a:endParaRPr lang="en-US" sz="1800" b="0" i="0" u="none" strike="noStrike" dirty="0">
                        <a:solidFill>
                          <a:srgbClr val="636363"/>
                        </a:solidFill>
                        <a:effectLst/>
                        <a:latin typeface="Inherit"/>
                      </a:endParaRPr>
                    </a:p>
                  </a:txBody>
                  <a:tcPr marL="9525" marR="9525" marT="9525" marB="0" anchor="ctr"/>
                </a:tc>
                <a:extLst>
                  <a:ext uri="{0D108BD9-81ED-4DB2-BD59-A6C34878D82A}">
                    <a16:rowId xmlns:a16="http://schemas.microsoft.com/office/drawing/2014/main" val="10004"/>
                  </a:ext>
                </a:extLst>
              </a:tr>
              <a:tr h="265909">
                <a:tc>
                  <a:txBody>
                    <a:bodyPr/>
                    <a:lstStyle/>
                    <a:p>
                      <a:pPr algn="l" fontAlgn="ctr"/>
                      <a:r>
                        <a:rPr lang="en-US" sz="1800" b="1" u="none" strike="noStrike" dirty="0">
                          <a:effectLst/>
                        </a:rPr>
                        <a:t>Average GPA</a:t>
                      </a:r>
                      <a:endParaRPr lang="en-US" sz="1800" b="1" i="0" u="none" strike="noStrike" dirty="0">
                        <a:solidFill>
                          <a:srgbClr val="636363"/>
                        </a:solidFill>
                        <a:effectLst/>
                        <a:latin typeface="Inherit"/>
                      </a:endParaRPr>
                    </a:p>
                  </a:txBody>
                  <a:tcPr marL="9525" marR="9525" marT="9525" marB="0" anchor="ctr"/>
                </a:tc>
                <a:tc>
                  <a:txBody>
                    <a:bodyPr/>
                    <a:lstStyle/>
                    <a:p>
                      <a:pPr algn="l" fontAlgn="ctr"/>
                      <a:r>
                        <a:rPr lang="en-US" sz="1800" b="1" u="none" strike="noStrike" dirty="0">
                          <a:effectLst/>
                        </a:rPr>
                        <a:t>3.68</a:t>
                      </a:r>
                      <a:endParaRPr lang="en-US" sz="1800" b="1" i="0" u="none" strike="noStrike" dirty="0">
                        <a:solidFill>
                          <a:srgbClr val="636363"/>
                        </a:solidFill>
                        <a:effectLst/>
                        <a:latin typeface="Inherit"/>
                      </a:endParaRPr>
                    </a:p>
                  </a:txBody>
                  <a:tcPr marL="9525" marR="9525" marT="9525" marB="0" anchor="ctr"/>
                </a:tc>
                <a:tc>
                  <a:txBody>
                    <a:bodyPr/>
                    <a:lstStyle/>
                    <a:p>
                      <a:pPr algn="l" fontAlgn="ctr"/>
                      <a:r>
                        <a:rPr lang="en-US" sz="1800" b="1" u="none" strike="noStrike" dirty="0">
                          <a:effectLst/>
                        </a:rPr>
                        <a:t>3.87</a:t>
                      </a:r>
                      <a:endParaRPr lang="en-US" sz="1800" b="1" i="0" u="none" strike="noStrike" dirty="0">
                        <a:solidFill>
                          <a:srgbClr val="636363"/>
                        </a:solidFill>
                        <a:effectLst/>
                        <a:latin typeface="Inherit"/>
                      </a:endParaRPr>
                    </a:p>
                  </a:txBody>
                  <a:tcPr marL="9525" marR="9525" marT="9525" marB="0" anchor="ctr"/>
                </a:tc>
                <a:extLst>
                  <a:ext uri="{0D108BD9-81ED-4DB2-BD59-A6C34878D82A}">
                    <a16:rowId xmlns:a16="http://schemas.microsoft.com/office/drawing/2014/main" val="10005"/>
                  </a:ext>
                </a:extLst>
              </a:tr>
              <a:tr h="519155">
                <a:tc>
                  <a:txBody>
                    <a:bodyPr/>
                    <a:lstStyle/>
                    <a:p>
                      <a:pPr algn="l" fontAlgn="ctr"/>
                      <a:r>
                        <a:rPr lang="en-US" sz="1800" b="1" u="none" strike="noStrike" dirty="0">
                          <a:effectLst/>
                        </a:rPr>
                        <a:t>Middle 80% GPA Range</a:t>
                      </a:r>
                      <a:endParaRPr lang="en-US" sz="1800" b="1" i="0" u="none" strike="noStrike" dirty="0">
                        <a:solidFill>
                          <a:srgbClr val="636363"/>
                        </a:solidFill>
                        <a:effectLst/>
                        <a:latin typeface="Inherit"/>
                      </a:endParaRPr>
                    </a:p>
                  </a:txBody>
                  <a:tcPr marL="9525" marR="9525" marT="9525" marB="0" anchor="ctr"/>
                </a:tc>
                <a:tc>
                  <a:txBody>
                    <a:bodyPr/>
                    <a:lstStyle/>
                    <a:p>
                      <a:pPr algn="l" fontAlgn="ctr"/>
                      <a:r>
                        <a:rPr lang="en-US" sz="1800" b="1" u="none" strike="noStrike" dirty="0">
                          <a:effectLst/>
                        </a:rPr>
                        <a:t>3.34-3.96</a:t>
                      </a:r>
                      <a:endParaRPr lang="en-US" sz="1800" b="1" i="0" u="none" strike="noStrike" dirty="0">
                        <a:solidFill>
                          <a:srgbClr val="636363"/>
                        </a:solidFill>
                        <a:effectLst/>
                        <a:latin typeface="Inherit"/>
                      </a:endParaRPr>
                    </a:p>
                  </a:txBody>
                  <a:tcPr marL="9525" marR="9525" marT="9525" marB="0" anchor="ctr"/>
                </a:tc>
                <a:tc>
                  <a:txBody>
                    <a:bodyPr/>
                    <a:lstStyle/>
                    <a:p>
                      <a:pPr algn="l" fontAlgn="ctr"/>
                      <a:r>
                        <a:rPr lang="en-US" sz="1800" b="1" u="none" strike="noStrike" dirty="0">
                          <a:effectLst/>
                        </a:rPr>
                        <a:t>3.63-4.00</a:t>
                      </a:r>
                      <a:endParaRPr lang="en-US" sz="1800" b="1" i="0" u="none" strike="noStrike" dirty="0">
                        <a:solidFill>
                          <a:srgbClr val="636363"/>
                        </a:solidFill>
                        <a:effectLst/>
                        <a:latin typeface="Inherit"/>
                      </a:endParaRPr>
                    </a:p>
                  </a:txBody>
                  <a:tcPr marL="9525" marR="9525" marT="9525" marB="0" anchor="ctr"/>
                </a:tc>
                <a:extLst>
                  <a:ext uri="{0D108BD9-81ED-4DB2-BD59-A6C34878D82A}">
                    <a16:rowId xmlns:a16="http://schemas.microsoft.com/office/drawing/2014/main" val="10006"/>
                  </a:ext>
                </a:extLst>
              </a:tr>
              <a:tr h="265909">
                <a:tc>
                  <a:txBody>
                    <a:bodyPr/>
                    <a:lstStyle/>
                    <a:p>
                      <a:pPr algn="l" fontAlgn="ctr"/>
                      <a:r>
                        <a:rPr lang="en-US" sz="1800" u="none" strike="noStrike" dirty="0">
                          <a:effectLst/>
                        </a:rPr>
                        <a:t>Average Age</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20</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23</a:t>
                      </a:r>
                      <a:endParaRPr lang="en-US" sz="1800" b="0" i="0" u="none" strike="noStrike" dirty="0">
                        <a:solidFill>
                          <a:srgbClr val="636363"/>
                        </a:solidFill>
                        <a:effectLst/>
                        <a:latin typeface="Inherit"/>
                      </a:endParaRPr>
                    </a:p>
                  </a:txBody>
                  <a:tcPr marL="9525" marR="9525" marT="9525" marB="0" anchor="ctr"/>
                </a:tc>
                <a:extLst>
                  <a:ext uri="{0D108BD9-81ED-4DB2-BD59-A6C34878D82A}">
                    <a16:rowId xmlns:a16="http://schemas.microsoft.com/office/drawing/2014/main" val="10007"/>
                  </a:ext>
                </a:extLst>
              </a:tr>
              <a:tr h="265909">
                <a:tc>
                  <a:txBody>
                    <a:bodyPr/>
                    <a:lstStyle/>
                    <a:p>
                      <a:pPr algn="l" fontAlgn="ctr"/>
                      <a:r>
                        <a:rPr lang="en-US" sz="1800" u="none" strike="noStrike" dirty="0">
                          <a:effectLst/>
                        </a:rPr>
                        <a:t>Age Range</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19-23</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18-57</a:t>
                      </a:r>
                      <a:endParaRPr lang="en-US" sz="1800" b="0" i="0" u="none" strike="noStrike" dirty="0">
                        <a:solidFill>
                          <a:srgbClr val="636363"/>
                        </a:solidFill>
                        <a:effectLst/>
                        <a:latin typeface="Inherit"/>
                      </a:endParaRPr>
                    </a:p>
                  </a:txBody>
                  <a:tcPr marL="9525" marR="9525" marT="9525" marB="0" anchor="ctr"/>
                </a:tc>
                <a:extLst>
                  <a:ext uri="{0D108BD9-81ED-4DB2-BD59-A6C34878D82A}">
                    <a16:rowId xmlns:a16="http://schemas.microsoft.com/office/drawing/2014/main" val="10008"/>
                  </a:ext>
                </a:extLst>
              </a:tr>
              <a:tr h="265909">
                <a:tc>
                  <a:txBody>
                    <a:bodyPr/>
                    <a:lstStyle/>
                    <a:p>
                      <a:pPr algn="l" fontAlgn="ctr"/>
                      <a:r>
                        <a:rPr lang="en-US" sz="1800" u="none" strike="noStrike" dirty="0">
                          <a:effectLst/>
                        </a:rPr>
                        <a:t>Underrepresented Minorities</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12.36%</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20.65%</a:t>
                      </a:r>
                      <a:endParaRPr lang="en-US" sz="1800" b="0" i="0" u="none" strike="noStrike" dirty="0">
                        <a:solidFill>
                          <a:srgbClr val="636363"/>
                        </a:solidFill>
                        <a:effectLst/>
                        <a:latin typeface="Inherit"/>
                      </a:endParaRPr>
                    </a:p>
                  </a:txBody>
                  <a:tcPr marL="9525" marR="9525" marT="9525" marB="0" anchor="ctr"/>
                </a:tc>
                <a:extLst>
                  <a:ext uri="{0D108BD9-81ED-4DB2-BD59-A6C34878D82A}">
                    <a16:rowId xmlns:a16="http://schemas.microsoft.com/office/drawing/2014/main" val="10009"/>
                  </a:ext>
                </a:extLst>
              </a:tr>
              <a:tr h="265909">
                <a:tc>
                  <a:txBody>
                    <a:bodyPr/>
                    <a:lstStyle/>
                    <a:p>
                      <a:pPr algn="l" fontAlgn="ctr"/>
                      <a:r>
                        <a:rPr lang="en-US" sz="1800" u="none" strike="noStrike" dirty="0">
                          <a:effectLst/>
                        </a:rPr>
                        <a:t>Women</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50.19%</a:t>
                      </a:r>
                      <a:endParaRPr lang="en-US" sz="1800" b="0" i="0" u="none" strike="noStrike" dirty="0">
                        <a:solidFill>
                          <a:srgbClr val="636363"/>
                        </a:solidFill>
                        <a:effectLst/>
                        <a:latin typeface="Inherit"/>
                      </a:endParaRPr>
                    </a:p>
                  </a:txBody>
                  <a:tcPr marL="9525" marR="9525" marT="9525" marB="0" anchor="ctr"/>
                </a:tc>
                <a:tc>
                  <a:txBody>
                    <a:bodyPr/>
                    <a:lstStyle/>
                    <a:p>
                      <a:pPr algn="l" fontAlgn="ctr"/>
                      <a:r>
                        <a:rPr lang="en-US" sz="1800" u="none" strike="noStrike" dirty="0">
                          <a:effectLst/>
                        </a:rPr>
                        <a:t>50.00%</a:t>
                      </a:r>
                      <a:endParaRPr lang="en-US" sz="1800" b="0" i="0" u="none" strike="noStrike" dirty="0">
                        <a:solidFill>
                          <a:srgbClr val="636363"/>
                        </a:solidFill>
                        <a:effectLst/>
                        <a:latin typeface="Inherit"/>
                      </a:endParaRPr>
                    </a:p>
                  </a:txBody>
                  <a:tcPr marL="9525" marR="9525" marT="9525" marB="0" anchor="ctr"/>
                </a:tc>
                <a:extLst>
                  <a:ext uri="{0D108BD9-81ED-4DB2-BD59-A6C34878D82A}">
                    <a16:rowId xmlns:a16="http://schemas.microsoft.com/office/drawing/2014/main" val="10010"/>
                  </a:ext>
                </a:extLst>
              </a:tr>
            </a:tbl>
          </a:graphicData>
        </a:graphic>
      </p:graphicFrame>
      <p:sp>
        <p:nvSpPr>
          <p:cNvPr id="3" name="Rectangle 2"/>
          <p:cNvSpPr/>
          <p:nvPr/>
        </p:nvSpPr>
        <p:spPr>
          <a:xfrm>
            <a:off x="3616324" y="133290"/>
            <a:ext cx="5867400" cy="400110"/>
          </a:xfrm>
          <a:prstGeom prst="rect">
            <a:avLst/>
          </a:prstGeom>
        </p:spPr>
        <p:txBody>
          <a:bodyPr wrap="square">
            <a:spAutoFit/>
          </a:bodyPr>
          <a:lstStyle/>
          <a:p>
            <a:r>
              <a:rPr lang="en-US" sz="2000" b="1" dirty="0"/>
              <a:t>Undergraduate </a:t>
            </a:r>
            <a:r>
              <a:rPr lang="en-US" sz="2000" b="1" dirty="0" smtClean="0"/>
              <a:t>Class HAAS </a:t>
            </a:r>
            <a:r>
              <a:rPr lang="en-US" sz="2000" b="1" dirty="0"/>
              <a:t>- Entering Fall 2018</a:t>
            </a:r>
          </a:p>
        </p:txBody>
      </p:sp>
      <p:sp>
        <p:nvSpPr>
          <p:cNvPr id="4" name="Rectangle 3"/>
          <p:cNvSpPr/>
          <p:nvPr/>
        </p:nvSpPr>
        <p:spPr>
          <a:xfrm>
            <a:off x="2513012" y="685800"/>
            <a:ext cx="7543799" cy="923330"/>
          </a:xfrm>
          <a:prstGeom prst="rect">
            <a:avLst/>
          </a:prstGeom>
        </p:spPr>
        <p:txBody>
          <a:bodyPr wrap="square">
            <a:spAutoFit/>
          </a:bodyPr>
          <a:lstStyle/>
          <a:p>
            <a:r>
              <a:rPr lang="en-US" dirty="0"/>
              <a:t>*1183 applicants did not show planned completion of the admission requirements and were considered ineligible. Of the 736 eligible applicants, 104 (14.13%) were offered admission. </a:t>
            </a:r>
          </a:p>
        </p:txBody>
      </p:sp>
    </p:spTree>
    <p:extLst>
      <p:ext uri="{BB962C8B-B14F-4D97-AF65-F5344CB8AC3E}">
        <p14:creationId xmlns:p14="http://schemas.microsoft.com/office/powerpoint/2010/main" val="336257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AA6476-1CF8-4B32-806C-A4C8B6289E53}"/>
              </a:ext>
            </a:extLst>
          </p:cNvPr>
          <p:cNvSpPr/>
          <p:nvPr/>
        </p:nvSpPr>
        <p:spPr>
          <a:xfrm>
            <a:off x="1751012" y="762000"/>
            <a:ext cx="7389813" cy="2031325"/>
          </a:xfrm>
          <a:prstGeom prst="rect">
            <a:avLst/>
          </a:prstGeom>
        </p:spPr>
        <p:txBody>
          <a:bodyPr wrap="square">
            <a:spAutoFit/>
          </a:bodyPr>
          <a:lstStyle/>
          <a:p>
            <a:r>
              <a:rPr lang="en-US" b="1" dirty="0" smtClean="0">
                <a:solidFill>
                  <a:srgbClr val="636363"/>
                </a:solidFill>
                <a:latin typeface="Verdana" panose="020B0604030504040204" pitchFamily="34" charset="0"/>
              </a:rPr>
              <a:t>Haas </a:t>
            </a:r>
            <a:r>
              <a:rPr lang="en-US" b="1" dirty="0">
                <a:solidFill>
                  <a:srgbClr val="636363"/>
                </a:solidFill>
                <a:latin typeface="Verdana" panose="020B0604030504040204" pitchFamily="34" charset="0"/>
              </a:rPr>
              <a:t>Supplement by January </a:t>
            </a:r>
            <a:r>
              <a:rPr lang="en-US" b="1" dirty="0" smtClean="0">
                <a:solidFill>
                  <a:srgbClr val="636363"/>
                </a:solidFill>
                <a:latin typeface="Verdana" panose="020B0604030504040204" pitchFamily="34" charset="0"/>
              </a:rPr>
              <a:t>31</a:t>
            </a:r>
            <a:r>
              <a:rPr lang="en-US" b="1" baseline="30000" dirty="0" smtClean="0">
                <a:solidFill>
                  <a:srgbClr val="636363"/>
                </a:solidFill>
                <a:latin typeface="Verdana" panose="020B0604030504040204" pitchFamily="34" charset="0"/>
              </a:rPr>
              <a:t>st</a:t>
            </a:r>
          </a:p>
          <a:p>
            <a:endParaRPr lang="en-US" dirty="0">
              <a:solidFill>
                <a:srgbClr val="636363"/>
              </a:solidFill>
              <a:latin typeface="Verdana" panose="020B0604030504040204" pitchFamily="34" charset="0"/>
            </a:endParaRPr>
          </a:p>
          <a:p>
            <a:pPr marL="285750" indent="-285750">
              <a:buFont typeface="Arial" panose="020B0604020202020204" pitchFamily="34" charset="0"/>
              <a:buChar char="•"/>
            </a:pPr>
            <a:r>
              <a:rPr lang="en-US" dirty="0" smtClean="0">
                <a:solidFill>
                  <a:srgbClr val="636363"/>
                </a:solidFill>
                <a:latin typeface="Verdana" panose="020B0604030504040204" pitchFamily="34" charset="0"/>
              </a:rPr>
              <a:t>The </a:t>
            </a:r>
            <a:r>
              <a:rPr lang="en-US" dirty="0">
                <a:solidFill>
                  <a:srgbClr val="636363"/>
                </a:solidFill>
                <a:latin typeface="Verdana" panose="020B0604030504040204" pitchFamily="34" charset="0"/>
              </a:rPr>
              <a:t>Supplement includes a self-reported academic record, additional essay question and </a:t>
            </a:r>
            <a:r>
              <a:rPr lang="en-US" dirty="0" smtClean="0">
                <a:solidFill>
                  <a:srgbClr val="636363"/>
                </a:solidFill>
                <a:latin typeface="Verdana" panose="020B0604030504040204" pitchFamily="34" charset="0"/>
              </a:rPr>
              <a:t>resume</a:t>
            </a:r>
            <a:endParaRPr lang="en-US" dirty="0">
              <a:solidFill>
                <a:srgbClr val="636363"/>
              </a:solidFill>
              <a:latin typeface="Verdana" panose="020B0604030504040204" pitchFamily="34" charset="0"/>
            </a:endParaRPr>
          </a:p>
          <a:p>
            <a:endParaRPr lang="en-US" dirty="0" smtClean="0">
              <a:solidFill>
                <a:srgbClr val="636363"/>
              </a:solidFill>
              <a:latin typeface="Verdana" panose="020B0604030504040204" pitchFamily="34" charset="0"/>
            </a:endParaRPr>
          </a:p>
          <a:p>
            <a:pPr marL="285750" indent="-285750">
              <a:buFont typeface="Arial" panose="020B0604020202020204" pitchFamily="34" charset="0"/>
              <a:buChar char="•"/>
            </a:pPr>
            <a:r>
              <a:rPr lang="en-US" dirty="0" smtClean="0">
                <a:solidFill>
                  <a:srgbClr val="636363"/>
                </a:solidFill>
                <a:latin typeface="Verdana" panose="020B0604030504040204" pitchFamily="34" charset="0"/>
              </a:rPr>
              <a:t>Applicants </a:t>
            </a:r>
            <a:r>
              <a:rPr lang="en-US" dirty="0">
                <a:solidFill>
                  <a:srgbClr val="636363"/>
                </a:solidFill>
                <a:latin typeface="Verdana" panose="020B0604030504040204" pitchFamily="34" charset="0"/>
              </a:rPr>
              <a:t>who fail to submit a complete Haas Supplement by the January 31st deadline will be </a:t>
            </a:r>
            <a:r>
              <a:rPr lang="en-US" dirty="0" smtClean="0">
                <a:solidFill>
                  <a:srgbClr val="636363"/>
                </a:solidFill>
                <a:latin typeface="Verdana" panose="020B0604030504040204" pitchFamily="34" charset="0"/>
              </a:rPr>
              <a:t>denied</a:t>
            </a:r>
            <a:endParaRPr lang="en-US" dirty="0"/>
          </a:p>
        </p:txBody>
      </p:sp>
    </p:spTree>
    <p:extLst>
      <p:ext uri="{BB962C8B-B14F-4D97-AF65-F5344CB8AC3E}">
        <p14:creationId xmlns:p14="http://schemas.microsoft.com/office/powerpoint/2010/main" val="269414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Institutions –Business Degrees		</a:t>
            </a:r>
            <a:endParaRPr lang="en-US" dirty="0"/>
          </a:p>
        </p:txBody>
      </p:sp>
      <p:sp>
        <p:nvSpPr>
          <p:cNvPr id="3" name="Content Placeholder 2"/>
          <p:cNvSpPr>
            <a:spLocks noGrp="1"/>
          </p:cNvSpPr>
          <p:nvPr>
            <p:ph idx="1"/>
          </p:nvPr>
        </p:nvSpPr>
        <p:spPr>
          <a:xfrm>
            <a:off x="1522413" y="1981200"/>
            <a:ext cx="9829799" cy="4800600"/>
          </a:xfrm>
        </p:spPr>
        <p:txBody>
          <a:bodyPr>
            <a:normAutofit/>
          </a:bodyPr>
          <a:lstStyle/>
          <a:p>
            <a:r>
              <a:rPr lang="en-US" dirty="0" smtClean="0"/>
              <a:t>LMU – Must complete math 28 with a B or higher</a:t>
            </a:r>
          </a:p>
          <a:p>
            <a:pPr lvl="1"/>
            <a:r>
              <a:rPr lang="en-US" dirty="0" smtClean="0"/>
              <a:t>TAG with a minimum of 30 transferable units and a 3.5 GPA while attending school full-time</a:t>
            </a:r>
          </a:p>
          <a:p>
            <a:pPr marL="282575" lvl="1" indent="0">
              <a:buNone/>
            </a:pPr>
            <a:endParaRPr lang="en-US" dirty="0" smtClean="0"/>
          </a:p>
          <a:p>
            <a:pPr marL="338138" indent="-342900"/>
            <a:r>
              <a:rPr lang="en-US" dirty="0" smtClean="0"/>
              <a:t>USC – Business Calculus or Calculus </a:t>
            </a:r>
          </a:p>
          <a:p>
            <a:pPr marL="625475" lvl="1" indent="-342900"/>
            <a:r>
              <a:rPr lang="en-US" dirty="0" smtClean="0"/>
              <a:t>Non-business majors can also take up to 20 units of Business/Accounting coursework </a:t>
            </a:r>
          </a:p>
          <a:p>
            <a:pPr marL="625475" lvl="1" indent="-342900"/>
            <a:r>
              <a:rPr lang="en-US" dirty="0" smtClean="0"/>
              <a:t>Can minor in business and related fields</a:t>
            </a:r>
          </a:p>
          <a:p>
            <a:pPr marL="625475" lvl="1" indent="-342900"/>
            <a:endParaRPr lang="en-US" dirty="0"/>
          </a:p>
          <a:p>
            <a:pPr marL="338138" indent="-342900"/>
            <a:r>
              <a:rPr lang="en-US" dirty="0" smtClean="0"/>
              <a:t>Pepperdine -Business </a:t>
            </a:r>
            <a:r>
              <a:rPr lang="en-US" dirty="0"/>
              <a:t>Administration </a:t>
            </a:r>
            <a:r>
              <a:rPr lang="en-US" dirty="0" smtClean="0"/>
              <a:t>–math 28 </a:t>
            </a:r>
          </a:p>
          <a:p>
            <a:pPr marL="625475" lvl="1" indent="-342900"/>
            <a:r>
              <a:rPr lang="en-US" dirty="0" smtClean="0"/>
              <a:t>Accounting -</a:t>
            </a:r>
            <a:r>
              <a:rPr lang="en-US" dirty="0"/>
              <a:t>International Business -</a:t>
            </a:r>
            <a:r>
              <a:rPr lang="en-US" dirty="0" smtClean="0"/>
              <a:t>Contract-design own program</a:t>
            </a:r>
          </a:p>
          <a:p>
            <a:pPr marL="0" indent="0">
              <a:buNone/>
            </a:pPr>
            <a:endParaRPr lang="en-US" dirty="0" smtClean="0"/>
          </a:p>
          <a:p>
            <a:pPr marL="625475" lvl="1" indent="-342900"/>
            <a:endParaRPr lang="en-US" dirty="0" smtClean="0"/>
          </a:p>
          <a:p>
            <a:endParaRPr lang="en-US" dirty="0" smtClean="0"/>
          </a:p>
          <a:p>
            <a:endParaRPr lang="en-US" dirty="0"/>
          </a:p>
        </p:txBody>
      </p:sp>
    </p:spTree>
    <p:extLst>
      <p:ext uri="{BB962C8B-B14F-4D97-AF65-F5344CB8AC3E}">
        <p14:creationId xmlns:p14="http://schemas.microsoft.com/office/powerpoint/2010/main" val="307746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TRANSFER REQUIREMENTS FOR YOUR SCHOOL</a:t>
            </a:r>
            <a:endParaRPr lang="en-US" dirty="0"/>
          </a:p>
        </p:txBody>
      </p:sp>
      <p:sp>
        <p:nvSpPr>
          <p:cNvPr id="3" name="Content Placeholder 2"/>
          <p:cNvSpPr>
            <a:spLocks noGrp="1"/>
          </p:cNvSpPr>
          <p:nvPr>
            <p:ph idx="1"/>
          </p:nvPr>
        </p:nvSpPr>
        <p:spPr/>
        <p:txBody>
          <a:bodyPr>
            <a:normAutofit/>
          </a:bodyPr>
          <a:lstStyle/>
          <a:p>
            <a:r>
              <a:rPr lang="en-US" b="1" dirty="0" smtClean="0"/>
              <a:t>UC and CSU     </a:t>
            </a:r>
            <a:r>
              <a:rPr lang="en-US" dirty="0" smtClean="0">
                <a:hlinkClick r:id="rId2"/>
              </a:rPr>
              <a:t>WWW.ASSIST.ORG</a:t>
            </a:r>
            <a:r>
              <a:rPr lang="en-US" dirty="0" smtClean="0"/>
              <a:t> </a:t>
            </a:r>
          </a:p>
          <a:p>
            <a:r>
              <a:rPr lang="en-US" b="1" dirty="0"/>
              <a:t>Articulation agreements with </a:t>
            </a:r>
            <a:r>
              <a:rPr lang="en-US" b="1" dirty="0" smtClean="0"/>
              <a:t>other colleges </a:t>
            </a:r>
            <a:r>
              <a:rPr lang="en-US" dirty="0" smtClean="0">
                <a:hlinkClick r:id="rId3"/>
              </a:rPr>
              <a:t>http</a:t>
            </a:r>
            <a:r>
              <a:rPr lang="en-US" dirty="0">
                <a:hlinkClick r:id="rId3"/>
              </a:rPr>
              <a:t>://</a:t>
            </a:r>
            <a:r>
              <a:rPr lang="en-US" dirty="0" smtClean="0">
                <a:hlinkClick r:id="rId3"/>
              </a:rPr>
              <a:t>www.smc.edu/StudentServices/TransferServices/AreasofStudy/Pages/GE-Patterns-and-Agreements-with-Other-Universities.aspx</a:t>
            </a:r>
            <a:r>
              <a:rPr lang="en-US" dirty="0" smtClean="0"/>
              <a:t>  </a:t>
            </a:r>
            <a:endParaRPr lang="en-US" dirty="0" smtClean="0">
              <a:hlinkClick r:id="rId4"/>
            </a:endParaRPr>
          </a:p>
          <a:p>
            <a:r>
              <a:rPr lang="en-US" dirty="0"/>
              <a:t> </a:t>
            </a:r>
            <a:r>
              <a:rPr lang="en-US" b="1" dirty="0" smtClean="0"/>
              <a:t>Examples for </a:t>
            </a:r>
            <a:r>
              <a:rPr lang="en-US" b="1" dirty="0"/>
              <a:t>non </a:t>
            </a:r>
            <a:r>
              <a:rPr lang="en-US" b="1" dirty="0" smtClean="0"/>
              <a:t>articulated colleges </a:t>
            </a:r>
            <a:r>
              <a:rPr lang="en-US" dirty="0" smtClean="0">
                <a:hlinkClick r:id="rId4"/>
              </a:rPr>
              <a:t>https</a:t>
            </a:r>
            <a:r>
              <a:rPr lang="en-US" dirty="0">
                <a:hlinkClick r:id="rId4"/>
              </a:rPr>
              <a:t>://</a:t>
            </a:r>
            <a:r>
              <a:rPr lang="en-US" dirty="0" smtClean="0">
                <a:hlinkClick r:id="rId4"/>
              </a:rPr>
              <a:t>admissions.upenn.edu/admissions-and-financial-aid/preparing-for-admission/transfer-admission/wharton-school-transfer</a:t>
            </a:r>
            <a:endParaRPr lang="en-US" dirty="0"/>
          </a:p>
          <a:p>
            <a:r>
              <a:rPr lang="en-US" dirty="0">
                <a:hlinkClick r:id="rId5"/>
              </a:rPr>
              <a:t>http://</a:t>
            </a:r>
            <a:r>
              <a:rPr lang="en-US" dirty="0" smtClean="0">
                <a:hlinkClick r:id="rId5"/>
              </a:rPr>
              <a:t>www.babson.edu/admission/undergraduate/transfer-students/Pages/application-requirements.aspx</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5181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1E35-854C-459F-9BA2-90C78E4C1C50}"/>
              </a:ext>
            </a:extLst>
          </p:cNvPr>
          <p:cNvSpPr>
            <a:spLocks noGrp="1"/>
          </p:cNvSpPr>
          <p:nvPr>
            <p:ph type="title"/>
          </p:nvPr>
        </p:nvSpPr>
        <p:spPr/>
        <p:txBody>
          <a:bodyPr/>
          <a:lstStyle/>
          <a:p>
            <a:pPr algn="ctr"/>
            <a:r>
              <a:rPr lang="en-US" dirty="0"/>
              <a:t>HOW TO STAND OUT FROM THE CROWD</a:t>
            </a:r>
          </a:p>
        </p:txBody>
      </p:sp>
      <p:sp>
        <p:nvSpPr>
          <p:cNvPr id="3" name="Content Placeholder 2">
            <a:extLst>
              <a:ext uri="{FF2B5EF4-FFF2-40B4-BE49-F238E27FC236}">
                <a16:creationId xmlns:a16="http://schemas.microsoft.com/office/drawing/2014/main" id="{4A42998A-2504-4591-B293-CDF83DFEA041}"/>
              </a:ext>
            </a:extLst>
          </p:cNvPr>
          <p:cNvSpPr>
            <a:spLocks noGrp="1"/>
          </p:cNvSpPr>
          <p:nvPr>
            <p:ph idx="1"/>
          </p:nvPr>
        </p:nvSpPr>
        <p:spPr/>
        <p:txBody>
          <a:bodyPr/>
          <a:lstStyle/>
          <a:p>
            <a:r>
              <a:rPr lang="en-US" dirty="0"/>
              <a:t>HAVE A SPECIALIZATION </a:t>
            </a:r>
          </a:p>
          <a:p>
            <a:r>
              <a:rPr lang="en-US" dirty="0"/>
              <a:t>INTERNSHIPS AND WORK EXPERIENCE</a:t>
            </a:r>
          </a:p>
          <a:p>
            <a:r>
              <a:rPr lang="en-US" dirty="0"/>
              <a:t>SUMMER PROGRAMS AND INVOLVEMENT</a:t>
            </a:r>
          </a:p>
          <a:p>
            <a:r>
              <a:rPr lang="en-US" dirty="0"/>
              <a:t>TAKE </a:t>
            </a:r>
            <a:r>
              <a:rPr lang="en-US" dirty="0" smtClean="0"/>
              <a:t>CODING/PROGRAMMING </a:t>
            </a:r>
            <a:r>
              <a:rPr lang="en-US" dirty="0"/>
              <a:t>CLASSES </a:t>
            </a:r>
          </a:p>
        </p:txBody>
      </p:sp>
      <p:pic>
        <p:nvPicPr>
          <p:cNvPr id="3074" name="Picture 2" descr="Image result for stand out from the crowd">
            <a:extLst>
              <a:ext uri="{FF2B5EF4-FFF2-40B4-BE49-F238E27FC236}">
                <a16:creationId xmlns:a16="http://schemas.microsoft.com/office/drawing/2014/main" id="{7D70AC65-F1A1-4D30-B8FD-97690011D3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812" y="2057400"/>
            <a:ext cx="4682982" cy="312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14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BASE –SUMMER PROGRAM AT UCB</a:t>
            </a:r>
          </a:p>
        </p:txBody>
      </p:sp>
      <p:sp>
        <p:nvSpPr>
          <p:cNvPr id="3" name="TextBox 2">
            <a:extLst>
              <a:ext uri="{FF2B5EF4-FFF2-40B4-BE49-F238E27FC236}">
                <a16:creationId xmlns:a16="http://schemas.microsoft.com/office/drawing/2014/main" id="{C384D5F1-8714-42AA-A200-D7DCCCA9B83B}"/>
              </a:ext>
            </a:extLst>
          </p:cNvPr>
          <p:cNvSpPr txBox="1"/>
          <p:nvPr/>
        </p:nvSpPr>
        <p:spPr>
          <a:xfrm>
            <a:off x="1751012" y="2133600"/>
            <a:ext cx="9601200"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a:t>3 COURSES AT UCB IN  HAAS SCHOOL OF BUSINESS</a:t>
            </a:r>
          </a:p>
          <a:p>
            <a:endParaRPr lang="en-US" sz="2800" dirty="0"/>
          </a:p>
          <a:p>
            <a:pPr marL="285750" indent="-285750">
              <a:buFont typeface="Arial" panose="020B0604020202020204" pitchFamily="34" charset="0"/>
              <a:buChar char="•"/>
            </a:pPr>
            <a:r>
              <a:rPr lang="en-US" sz="2800" dirty="0"/>
              <a:t>OPPORTUNITY TO VISIT INDUSTRIES AND NETWORK WITH PROFESSIONALS</a:t>
            </a:r>
          </a:p>
          <a:p>
            <a:endParaRPr lang="en-US" sz="2800" dirty="0"/>
          </a:p>
          <a:p>
            <a:pPr marL="285750" indent="-285750">
              <a:buFont typeface="Arial" panose="020B0604020202020204" pitchFamily="34" charset="0"/>
              <a:buChar char="•"/>
            </a:pPr>
            <a:r>
              <a:rPr lang="en-US" sz="2800" dirty="0"/>
              <a:t>DESIGNED FOR CURRENT COLLEGE STUDENTS OR STUDENTS WHO HAVE RECENTLY GRADUATED</a:t>
            </a:r>
          </a:p>
          <a:p>
            <a:endParaRPr lang="en-US" sz="2800" dirty="0"/>
          </a:p>
          <a:p>
            <a:pPr marL="285750" indent="-285750">
              <a:buFont typeface="Arial" panose="020B0604020202020204" pitchFamily="34" charset="0"/>
              <a:buChar char="•"/>
            </a:pPr>
            <a:r>
              <a:rPr lang="en-US" sz="2800" dirty="0"/>
              <a:t>$9,500</a:t>
            </a:r>
          </a:p>
          <a:p>
            <a:endParaRPr lang="en-US" dirty="0"/>
          </a:p>
        </p:txBody>
      </p:sp>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 OUT FROM THE CROWD</a:t>
            </a:r>
            <a:endParaRPr lang="en-US" dirty="0"/>
          </a:p>
        </p:txBody>
      </p:sp>
      <p:sp>
        <p:nvSpPr>
          <p:cNvPr id="3" name="Content Placeholder 2"/>
          <p:cNvSpPr>
            <a:spLocks noGrp="1"/>
          </p:cNvSpPr>
          <p:nvPr>
            <p:ph idx="1"/>
          </p:nvPr>
        </p:nvSpPr>
        <p:spPr/>
        <p:txBody>
          <a:bodyPr/>
          <a:lstStyle/>
          <a:p>
            <a:r>
              <a:rPr lang="en-US" dirty="0"/>
              <a:t>“A </a:t>
            </a:r>
            <a:r>
              <a:rPr lang="en-US" u="sng" dirty="0">
                <a:hlinkClick r:id="rId2"/>
              </a:rPr>
              <a:t>study by the Brookings Institution</a:t>
            </a:r>
            <a:r>
              <a:rPr lang="en-US" dirty="0"/>
              <a:t> analyzed the market value of the 25 most commonly cited skills listed by alumni of each college in their LinkedIn profiles. It demonstrated that skill development, not your undergraduate major or the college you choose, is most critical to your earnings potential”  (Washington Post, 2017).</a:t>
            </a:r>
          </a:p>
          <a:p>
            <a:endParaRPr lang="en-US" dirty="0"/>
          </a:p>
        </p:txBody>
      </p:sp>
    </p:spTree>
    <p:extLst>
      <p:ext uri="{BB962C8B-B14F-4D97-AF65-F5344CB8AC3E}">
        <p14:creationId xmlns:p14="http://schemas.microsoft.com/office/powerpoint/2010/main" val="49021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BA">
            <a:extLst>
              <a:ext uri="{FF2B5EF4-FFF2-40B4-BE49-F238E27FC236}">
                <a16:creationId xmlns:a16="http://schemas.microsoft.com/office/drawing/2014/main" id="{E75A951A-4C78-447C-B4B1-EC7F90BA9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2" y="304800"/>
            <a:ext cx="4343400" cy="1904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8EAA4B-C381-4921-B96B-E18933AF11F2}"/>
              </a:ext>
            </a:extLst>
          </p:cNvPr>
          <p:cNvSpPr txBox="1"/>
          <p:nvPr/>
        </p:nvSpPr>
        <p:spPr>
          <a:xfrm>
            <a:off x="1827212" y="2743200"/>
            <a:ext cx="9220200"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YOU DON’T NEED A BACHELOR’S IN BUSINESS</a:t>
            </a:r>
          </a:p>
          <a:p>
            <a:endParaRPr lang="en-US" sz="3200" dirty="0"/>
          </a:p>
          <a:p>
            <a:pPr marL="285750" indent="-285750">
              <a:buFont typeface="Arial" panose="020B0604020202020204" pitchFamily="34" charset="0"/>
              <a:buChar char="•"/>
            </a:pPr>
            <a:r>
              <a:rPr lang="en-US" sz="3200" dirty="0" smtClean="0"/>
              <a:t>GMAT- Graduate Management Admission Test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APPLICATIONS TO MBA PROGRAMS ARE DECLINING  </a:t>
            </a:r>
            <a:endParaRPr lang="en-US" sz="3200" dirty="0"/>
          </a:p>
        </p:txBody>
      </p:sp>
    </p:spTree>
    <p:extLst>
      <p:ext uri="{BB962C8B-B14F-4D97-AF65-F5344CB8AC3E}">
        <p14:creationId xmlns:p14="http://schemas.microsoft.com/office/powerpoint/2010/main" val="237608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9754-11ED-4E7B-8816-5D28E207DF96}"/>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75AB359-5F2F-4976-9951-D11195E6175F}"/>
              </a:ext>
            </a:extLst>
          </p:cNvPr>
          <p:cNvSpPr>
            <a:spLocks noGrp="1"/>
          </p:cNvSpPr>
          <p:nvPr>
            <p:ph idx="1"/>
          </p:nvPr>
        </p:nvSpPr>
        <p:spPr/>
        <p:txBody>
          <a:bodyPr/>
          <a:lstStyle/>
          <a:p>
            <a:r>
              <a:rPr lang="en-US" dirty="0"/>
              <a:t>ALL ABOUT THE BUSINESS MAJOR</a:t>
            </a:r>
          </a:p>
          <a:p>
            <a:r>
              <a:rPr lang="en-US" dirty="0"/>
              <a:t>BUSINESS VS. ECONOMICS </a:t>
            </a:r>
          </a:p>
          <a:p>
            <a:r>
              <a:rPr lang="en-US" dirty="0"/>
              <a:t>TAKING APPROPRIATE CLASSES </a:t>
            </a:r>
          </a:p>
          <a:p>
            <a:r>
              <a:rPr lang="en-US" dirty="0"/>
              <a:t>MAKE YOURSELF STAND OUT FROM THE CROWD</a:t>
            </a:r>
          </a:p>
          <a:p>
            <a:r>
              <a:rPr lang="en-US" dirty="0" smtClean="0"/>
              <a:t>CAREER INFORMATION</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610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52A5-703B-45E9-BF9B-5666F01512C3}"/>
              </a:ext>
            </a:extLst>
          </p:cNvPr>
          <p:cNvSpPr>
            <a:spLocks noGrp="1"/>
          </p:cNvSpPr>
          <p:nvPr>
            <p:ph type="title"/>
          </p:nvPr>
        </p:nvSpPr>
        <p:spPr/>
        <p:txBody>
          <a:bodyPr/>
          <a:lstStyle/>
          <a:p>
            <a:r>
              <a:rPr lang="en-US" dirty="0"/>
              <a:t>BUSINESS : THE MOST POPULAR MAJOR</a:t>
            </a:r>
          </a:p>
        </p:txBody>
      </p:sp>
      <p:sp>
        <p:nvSpPr>
          <p:cNvPr id="3" name="Content Placeholder 2">
            <a:extLst>
              <a:ext uri="{FF2B5EF4-FFF2-40B4-BE49-F238E27FC236}">
                <a16:creationId xmlns:a16="http://schemas.microsoft.com/office/drawing/2014/main" id="{F0DF0E8D-69A6-45F0-AC68-015BC25106BB}"/>
              </a:ext>
            </a:extLst>
          </p:cNvPr>
          <p:cNvSpPr>
            <a:spLocks noGrp="1"/>
          </p:cNvSpPr>
          <p:nvPr>
            <p:ph idx="1"/>
          </p:nvPr>
        </p:nvSpPr>
        <p:spPr/>
        <p:txBody>
          <a:bodyPr>
            <a:normAutofit/>
          </a:bodyPr>
          <a:lstStyle/>
          <a:p>
            <a:r>
              <a:rPr lang="en-US" dirty="0"/>
              <a:t>WEALTH OF PROGRAMS BUT ALSO A WEALTH OF COMPETITION</a:t>
            </a:r>
          </a:p>
          <a:p>
            <a:pPr marL="282575" lvl="1" indent="0">
              <a:buNone/>
            </a:pPr>
            <a:endParaRPr lang="en-US" sz="2400" dirty="0"/>
          </a:p>
          <a:p>
            <a:pPr marL="0" indent="-4762">
              <a:buNone/>
            </a:pPr>
            <a:r>
              <a:rPr lang="en-US" sz="2800" dirty="0" smtClean="0"/>
              <a:t>NATIONAL </a:t>
            </a:r>
            <a:r>
              <a:rPr lang="en-US" sz="2800" dirty="0"/>
              <a:t>CENTER FOR EDUCATION STATISTICS </a:t>
            </a:r>
            <a:r>
              <a:rPr lang="en-US" sz="2800" dirty="0" smtClean="0"/>
              <a:t>found that </a:t>
            </a:r>
            <a:r>
              <a:rPr lang="en-US" sz="2800" dirty="0"/>
              <a:t>over </a:t>
            </a:r>
            <a:r>
              <a:rPr lang="en-US" sz="2800" b="1" dirty="0">
                <a:solidFill>
                  <a:srgbClr val="F0932C"/>
                </a:solidFill>
              </a:rPr>
              <a:t>364,000</a:t>
            </a:r>
            <a:r>
              <a:rPr lang="en-US" sz="2800" b="1" dirty="0"/>
              <a:t> </a:t>
            </a:r>
            <a:r>
              <a:rPr lang="en-US" sz="2800" dirty="0"/>
              <a:t>business majors graduated in 2015. Business was the most common field of study for every racial and ethnic group</a:t>
            </a:r>
            <a:r>
              <a:rPr lang="en-US" dirty="0"/>
              <a:t>. </a:t>
            </a:r>
            <a:endParaRPr lang="en-US" dirty="0" smtClean="0"/>
          </a:p>
          <a:p>
            <a:pPr marL="282575" lvl="1" indent="0">
              <a:buNone/>
            </a:pPr>
            <a:endParaRPr lang="en-US" dirty="0"/>
          </a:p>
        </p:txBody>
      </p:sp>
    </p:spTree>
    <p:extLst>
      <p:ext uri="{BB962C8B-B14F-4D97-AF65-F5344CB8AC3E}">
        <p14:creationId xmlns:p14="http://schemas.microsoft.com/office/powerpoint/2010/main" val="340765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E680-D588-46E0-912C-19F98435AF94}"/>
              </a:ext>
            </a:extLst>
          </p:cNvPr>
          <p:cNvSpPr>
            <a:spLocks noGrp="1"/>
          </p:cNvSpPr>
          <p:nvPr>
            <p:ph type="title"/>
          </p:nvPr>
        </p:nvSpPr>
        <p:spPr>
          <a:xfrm>
            <a:off x="1522413" y="381000"/>
            <a:ext cx="9829799" cy="762000"/>
          </a:xfrm>
        </p:spPr>
        <p:txBody>
          <a:bodyPr/>
          <a:lstStyle/>
          <a:p>
            <a:r>
              <a:rPr lang="en-US" dirty="0"/>
              <a:t>THE SCHOOLS WITH THE HIGHEST EARNERS </a:t>
            </a:r>
            <a:br>
              <a:rPr lang="en-US" dirty="0"/>
            </a:br>
            <a:r>
              <a:rPr lang="en-US" sz="1000" dirty="0"/>
              <a:t>DATA FROM PAYSCALE</a:t>
            </a:r>
            <a:endParaRPr lang="en-US" dirty="0"/>
          </a:p>
        </p:txBody>
      </p:sp>
      <p:graphicFrame>
        <p:nvGraphicFramePr>
          <p:cNvPr id="4" name="Content Placeholder 3">
            <a:extLst>
              <a:ext uri="{FF2B5EF4-FFF2-40B4-BE49-F238E27FC236}">
                <a16:creationId xmlns:a16="http://schemas.microsoft.com/office/drawing/2014/main" id="{23A25C77-7E46-419C-A9BC-0147C97577F7}"/>
              </a:ext>
            </a:extLst>
          </p:cNvPr>
          <p:cNvGraphicFramePr>
            <a:graphicFrameLocks noGrp="1"/>
          </p:cNvGraphicFramePr>
          <p:nvPr>
            <p:ph idx="1"/>
            <p:extLst>
              <p:ext uri="{D42A27DB-BD31-4B8C-83A1-F6EECF244321}">
                <p14:modId xmlns:p14="http://schemas.microsoft.com/office/powerpoint/2010/main" val="724937773"/>
              </p:ext>
            </p:extLst>
          </p:nvPr>
        </p:nvGraphicFramePr>
        <p:xfrm>
          <a:off x="2132012" y="1295400"/>
          <a:ext cx="7772399" cy="5410195"/>
        </p:xfrm>
        <a:graphic>
          <a:graphicData uri="http://schemas.openxmlformats.org/drawingml/2006/table">
            <a:tbl>
              <a:tblPr/>
              <a:tblGrid>
                <a:gridCol w="3520530">
                  <a:extLst>
                    <a:ext uri="{9D8B030D-6E8A-4147-A177-3AD203B41FA5}">
                      <a16:colId xmlns:a16="http://schemas.microsoft.com/office/drawing/2014/main" val="928715163"/>
                    </a:ext>
                  </a:extLst>
                </a:gridCol>
                <a:gridCol w="2177787">
                  <a:extLst>
                    <a:ext uri="{9D8B030D-6E8A-4147-A177-3AD203B41FA5}">
                      <a16:colId xmlns:a16="http://schemas.microsoft.com/office/drawing/2014/main" val="3348243673"/>
                    </a:ext>
                  </a:extLst>
                </a:gridCol>
                <a:gridCol w="2074082">
                  <a:extLst>
                    <a:ext uri="{9D8B030D-6E8A-4147-A177-3AD203B41FA5}">
                      <a16:colId xmlns:a16="http://schemas.microsoft.com/office/drawing/2014/main" val="1942238443"/>
                    </a:ext>
                  </a:extLst>
                </a:gridCol>
              </a:tblGrid>
              <a:tr h="614389">
                <a:tc>
                  <a:txBody>
                    <a:bodyPr/>
                    <a:lstStyle/>
                    <a:p>
                      <a:pPr algn="l"/>
                      <a:r>
                        <a:rPr lang="en-US" sz="1300" b="1" dirty="0">
                          <a:solidFill>
                            <a:srgbClr val="FFFFFF"/>
                          </a:solidFill>
                          <a:effectLst/>
                        </a:rPr>
                        <a:t>School Name</a:t>
                      </a:r>
                    </a:p>
                  </a:txBody>
                  <a:tcPr marL="136145" marR="136145" marT="40844" marB="40844" anchor="ctr">
                    <a:lnL>
                      <a:noFill/>
                    </a:lnL>
                    <a:lnR>
                      <a:noFill/>
                    </a:lnR>
                    <a:lnT>
                      <a:noFill/>
                    </a:lnT>
                    <a:lnB>
                      <a:noFill/>
                    </a:lnB>
                    <a:solidFill>
                      <a:srgbClr val="1F77B4"/>
                    </a:solidFill>
                  </a:tcPr>
                </a:tc>
                <a:tc>
                  <a:txBody>
                    <a:bodyPr/>
                    <a:lstStyle/>
                    <a:p>
                      <a:pPr algn="l"/>
                      <a:r>
                        <a:rPr lang="en-US" sz="1300" b="1" dirty="0">
                          <a:solidFill>
                            <a:srgbClr val="FFFFFF"/>
                          </a:solidFill>
                          <a:effectLst/>
                        </a:rPr>
                        <a:t>Early Career Median Pay</a:t>
                      </a:r>
                    </a:p>
                  </a:txBody>
                  <a:tcPr marL="136145" marR="136145" marT="40844" marB="40844" anchor="ctr">
                    <a:lnL>
                      <a:noFill/>
                    </a:lnL>
                    <a:lnR>
                      <a:noFill/>
                    </a:lnR>
                    <a:lnT>
                      <a:noFill/>
                    </a:lnT>
                    <a:lnB>
                      <a:noFill/>
                    </a:lnB>
                    <a:solidFill>
                      <a:srgbClr val="1F77B4"/>
                    </a:solidFill>
                  </a:tcPr>
                </a:tc>
                <a:tc>
                  <a:txBody>
                    <a:bodyPr/>
                    <a:lstStyle/>
                    <a:p>
                      <a:pPr algn="l"/>
                      <a:r>
                        <a:rPr lang="en-US" sz="1300" b="1" dirty="0">
                          <a:solidFill>
                            <a:srgbClr val="FFFFFF"/>
                          </a:solidFill>
                          <a:effectLst/>
                        </a:rPr>
                        <a:t>Mid-Career Median Pay</a:t>
                      </a:r>
                    </a:p>
                  </a:txBody>
                  <a:tcPr marL="136145" marR="136145" marT="40844" marB="40844" anchor="ctr">
                    <a:lnL>
                      <a:noFill/>
                    </a:lnL>
                    <a:lnR>
                      <a:noFill/>
                    </a:lnR>
                    <a:lnT>
                      <a:noFill/>
                    </a:lnT>
                    <a:lnB>
                      <a:noFill/>
                    </a:lnB>
                    <a:solidFill>
                      <a:srgbClr val="1F77B4"/>
                    </a:solidFill>
                  </a:tcPr>
                </a:tc>
                <a:extLst>
                  <a:ext uri="{0D108BD9-81ED-4DB2-BD59-A6C34878D82A}">
                    <a16:rowId xmlns:a16="http://schemas.microsoft.com/office/drawing/2014/main" val="2370190674"/>
                  </a:ext>
                </a:extLst>
              </a:tr>
              <a:tr h="429708">
                <a:tc>
                  <a:txBody>
                    <a:bodyPr/>
                    <a:lstStyle/>
                    <a:p>
                      <a:pPr algn="l"/>
                      <a:r>
                        <a:rPr lang="en-US" sz="1300" dirty="0">
                          <a:effectLst/>
                        </a:rPr>
                        <a:t>U.C.-Berkeley</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tc>
                  <a:txBody>
                    <a:bodyPr/>
                    <a:lstStyle/>
                    <a:p>
                      <a:pPr algn="l"/>
                      <a:r>
                        <a:rPr lang="en-US" sz="1300" dirty="0">
                          <a:effectLst/>
                        </a:rPr>
                        <a:t>$75,000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tc>
                  <a:txBody>
                    <a:bodyPr/>
                    <a:lstStyle/>
                    <a:p>
                      <a:pPr algn="l"/>
                      <a:r>
                        <a:rPr lang="en-US" sz="1300" dirty="0">
                          <a:effectLst/>
                        </a:rPr>
                        <a:t>$136,000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extLst>
                  <a:ext uri="{0D108BD9-81ED-4DB2-BD59-A6C34878D82A}">
                    <a16:rowId xmlns:a16="http://schemas.microsoft.com/office/drawing/2014/main" val="3961201043"/>
                  </a:ext>
                </a:extLst>
              </a:tr>
              <a:tr h="429708">
                <a:tc>
                  <a:txBody>
                    <a:bodyPr/>
                    <a:lstStyle/>
                    <a:p>
                      <a:pPr algn="l"/>
                      <a:r>
                        <a:rPr lang="en-US" sz="1300" dirty="0">
                          <a:effectLst/>
                        </a:rPr>
                        <a:t>Georgetown University</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tc>
                  <a:txBody>
                    <a:bodyPr/>
                    <a:lstStyle/>
                    <a:p>
                      <a:pPr algn="l"/>
                      <a:r>
                        <a:rPr lang="en-US" sz="1300" dirty="0">
                          <a:effectLst/>
                        </a:rPr>
                        <a:t>$63,300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tc>
                  <a:txBody>
                    <a:bodyPr/>
                    <a:lstStyle/>
                    <a:p>
                      <a:pPr algn="l"/>
                      <a:r>
                        <a:rPr lang="en-US" sz="1300" dirty="0">
                          <a:effectLst/>
                        </a:rPr>
                        <a:t>$136,000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extLst>
                  <a:ext uri="{0D108BD9-81ED-4DB2-BD59-A6C34878D82A}">
                    <a16:rowId xmlns:a16="http://schemas.microsoft.com/office/drawing/2014/main" val="1658376196"/>
                  </a:ext>
                </a:extLst>
              </a:tr>
              <a:tr h="429708">
                <a:tc>
                  <a:txBody>
                    <a:bodyPr/>
                    <a:lstStyle/>
                    <a:p>
                      <a:pPr algn="l"/>
                      <a:r>
                        <a:rPr lang="en-US" sz="1300" dirty="0">
                          <a:effectLst/>
                        </a:rPr>
                        <a:t>Santa Clara University</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tc>
                  <a:txBody>
                    <a:bodyPr/>
                    <a:lstStyle/>
                    <a:p>
                      <a:pPr algn="l"/>
                      <a:r>
                        <a:rPr lang="en-US" sz="1300" dirty="0">
                          <a:effectLst/>
                        </a:rPr>
                        <a:t>$70,500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tc>
                  <a:txBody>
                    <a:bodyPr/>
                    <a:lstStyle/>
                    <a:p>
                      <a:pPr algn="l"/>
                      <a:r>
                        <a:rPr lang="en-US" sz="1300" dirty="0">
                          <a:effectLst/>
                        </a:rPr>
                        <a:t>$124,000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extLst>
                  <a:ext uri="{0D108BD9-81ED-4DB2-BD59-A6C34878D82A}">
                    <a16:rowId xmlns:a16="http://schemas.microsoft.com/office/drawing/2014/main" val="864873240"/>
                  </a:ext>
                </a:extLst>
              </a:tr>
              <a:tr h="429708">
                <a:tc>
                  <a:txBody>
                    <a:bodyPr/>
                    <a:lstStyle/>
                    <a:p>
                      <a:pPr algn="l"/>
                      <a:r>
                        <a:rPr lang="en-US" sz="1300" dirty="0">
                          <a:effectLst/>
                        </a:rPr>
                        <a:t>Georgia Tech</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tc>
                  <a:txBody>
                    <a:bodyPr/>
                    <a:lstStyle/>
                    <a:p>
                      <a:pPr algn="l"/>
                      <a:r>
                        <a:rPr lang="en-US" sz="1300" dirty="0">
                          <a:effectLst/>
                        </a:rPr>
                        <a:t>$60,200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tc>
                  <a:txBody>
                    <a:bodyPr/>
                    <a:lstStyle/>
                    <a:p>
                      <a:pPr algn="l"/>
                      <a:r>
                        <a:rPr lang="en-US" sz="1300" dirty="0">
                          <a:effectLst/>
                        </a:rPr>
                        <a:t>$122,000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extLst>
                  <a:ext uri="{0D108BD9-81ED-4DB2-BD59-A6C34878D82A}">
                    <a16:rowId xmlns:a16="http://schemas.microsoft.com/office/drawing/2014/main" val="1808140296"/>
                  </a:ext>
                </a:extLst>
              </a:tr>
              <a:tr h="429708">
                <a:tc>
                  <a:txBody>
                    <a:bodyPr/>
                    <a:lstStyle/>
                    <a:p>
                      <a:pPr algn="l"/>
                      <a:r>
                        <a:rPr lang="en-US" sz="1300" dirty="0">
                          <a:effectLst/>
                        </a:rPr>
                        <a:t>Babson College</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tc>
                  <a:txBody>
                    <a:bodyPr/>
                    <a:lstStyle/>
                    <a:p>
                      <a:pPr algn="l"/>
                      <a:r>
                        <a:rPr lang="en-US" sz="1300" dirty="0">
                          <a:effectLst/>
                        </a:rPr>
                        <a:t>$58,500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tc>
                  <a:txBody>
                    <a:bodyPr/>
                    <a:lstStyle/>
                    <a:p>
                      <a:pPr algn="l"/>
                      <a:r>
                        <a:rPr lang="en-US" sz="1300" dirty="0">
                          <a:effectLst/>
                        </a:rPr>
                        <a:t>$122,000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extLst>
                  <a:ext uri="{0D108BD9-81ED-4DB2-BD59-A6C34878D82A}">
                    <a16:rowId xmlns:a16="http://schemas.microsoft.com/office/drawing/2014/main" val="3506095423"/>
                  </a:ext>
                </a:extLst>
              </a:tr>
              <a:tr h="429708">
                <a:tc>
                  <a:txBody>
                    <a:bodyPr/>
                    <a:lstStyle/>
                    <a:p>
                      <a:pPr algn="l"/>
                      <a:r>
                        <a:rPr lang="en-US" sz="1300" dirty="0">
                          <a:effectLst/>
                        </a:rPr>
                        <a:t>SUNY - Albany</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tc>
                  <a:txBody>
                    <a:bodyPr/>
                    <a:lstStyle/>
                    <a:p>
                      <a:pPr algn="l"/>
                      <a:r>
                        <a:rPr lang="en-US" sz="1300" dirty="0">
                          <a:effectLst/>
                        </a:rPr>
                        <a:t>$44,800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tc>
                  <a:txBody>
                    <a:bodyPr/>
                    <a:lstStyle/>
                    <a:p>
                      <a:pPr algn="l"/>
                      <a:r>
                        <a:rPr lang="en-US" sz="1300" dirty="0">
                          <a:effectLst/>
                        </a:rPr>
                        <a:t>$122,000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extLst>
                  <a:ext uri="{0D108BD9-81ED-4DB2-BD59-A6C34878D82A}">
                    <a16:rowId xmlns:a16="http://schemas.microsoft.com/office/drawing/2014/main" val="2057190095"/>
                  </a:ext>
                </a:extLst>
              </a:tr>
              <a:tr h="679071">
                <a:tc>
                  <a:txBody>
                    <a:bodyPr/>
                    <a:lstStyle/>
                    <a:p>
                      <a:pPr algn="l"/>
                      <a:r>
                        <a:rPr lang="en-US" sz="1300" dirty="0">
                          <a:effectLst/>
                        </a:rPr>
                        <a:t>University of Pennsylvania</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tc>
                  <a:txBody>
                    <a:bodyPr/>
                    <a:lstStyle/>
                    <a:p>
                      <a:pPr algn="l"/>
                      <a:r>
                        <a:rPr lang="en-US" sz="1300" dirty="0">
                          <a:effectLst/>
                        </a:rPr>
                        <a:t>$72,200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tc>
                  <a:txBody>
                    <a:bodyPr/>
                    <a:lstStyle/>
                    <a:p>
                      <a:pPr algn="l"/>
                      <a:r>
                        <a:rPr lang="en-US" sz="1300" dirty="0">
                          <a:effectLst/>
                        </a:rPr>
                        <a:t>$121,000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extLst>
                  <a:ext uri="{0D108BD9-81ED-4DB2-BD59-A6C34878D82A}">
                    <a16:rowId xmlns:a16="http://schemas.microsoft.com/office/drawing/2014/main" val="1763914875"/>
                  </a:ext>
                </a:extLst>
              </a:tr>
              <a:tr h="429708">
                <a:tc>
                  <a:txBody>
                    <a:bodyPr/>
                    <a:lstStyle/>
                    <a:p>
                      <a:pPr algn="l"/>
                      <a:r>
                        <a:rPr lang="en-US" sz="1300" dirty="0">
                          <a:effectLst/>
                        </a:rPr>
                        <a:t>Notre Dame</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tc>
                  <a:txBody>
                    <a:bodyPr/>
                    <a:lstStyle/>
                    <a:p>
                      <a:pPr algn="l"/>
                      <a:r>
                        <a:rPr lang="en-US" sz="1300" dirty="0">
                          <a:effectLst/>
                        </a:rPr>
                        <a:t>$67,700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tc>
                  <a:txBody>
                    <a:bodyPr/>
                    <a:lstStyle/>
                    <a:p>
                      <a:pPr algn="l"/>
                      <a:r>
                        <a:rPr lang="en-US" sz="1300" dirty="0">
                          <a:effectLst/>
                        </a:rPr>
                        <a:t>$121,000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extLst>
                  <a:ext uri="{0D108BD9-81ED-4DB2-BD59-A6C34878D82A}">
                    <a16:rowId xmlns:a16="http://schemas.microsoft.com/office/drawing/2014/main" val="2247210019"/>
                  </a:ext>
                </a:extLst>
              </a:tr>
              <a:tr h="429708">
                <a:tc>
                  <a:txBody>
                    <a:bodyPr/>
                    <a:lstStyle/>
                    <a:p>
                      <a:pPr algn="l"/>
                      <a:r>
                        <a:rPr lang="en-US" sz="1300" dirty="0">
                          <a:effectLst/>
                        </a:rPr>
                        <a:t>Loyola University (MD)</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tc>
                  <a:txBody>
                    <a:bodyPr/>
                    <a:lstStyle/>
                    <a:p>
                      <a:pPr algn="l"/>
                      <a:r>
                        <a:rPr lang="en-US" sz="1300" dirty="0">
                          <a:effectLst/>
                        </a:rPr>
                        <a:t>$56,500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tc>
                  <a:txBody>
                    <a:bodyPr/>
                    <a:lstStyle/>
                    <a:p>
                      <a:pPr algn="l"/>
                      <a:r>
                        <a:rPr lang="en-US" sz="1300" dirty="0">
                          <a:effectLst/>
                        </a:rPr>
                        <a:t>$121,000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tcPr>
                </a:tc>
                <a:extLst>
                  <a:ext uri="{0D108BD9-81ED-4DB2-BD59-A6C34878D82A}">
                    <a16:rowId xmlns:a16="http://schemas.microsoft.com/office/drawing/2014/main" val="2367442769"/>
                  </a:ext>
                </a:extLst>
              </a:tr>
              <a:tr h="679071">
                <a:tc>
                  <a:txBody>
                    <a:bodyPr/>
                    <a:lstStyle/>
                    <a:p>
                      <a:pPr algn="l"/>
                      <a:r>
                        <a:rPr lang="en-US" sz="1300" dirty="0">
                          <a:effectLst/>
                        </a:rPr>
                        <a:t>Southern Methodist University</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tc>
                  <a:txBody>
                    <a:bodyPr/>
                    <a:lstStyle/>
                    <a:p>
                      <a:pPr algn="l"/>
                      <a:r>
                        <a:rPr lang="en-US" sz="1300" dirty="0">
                          <a:effectLst/>
                        </a:rPr>
                        <a:t>$58,000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tc>
                  <a:txBody>
                    <a:bodyPr/>
                    <a:lstStyle/>
                    <a:p>
                      <a:pPr algn="l"/>
                      <a:r>
                        <a:rPr lang="en-US" sz="1300" dirty="0">
                          <a:effectLst/>
                        </a:rPr>
                        <a:t>$120,000</a:t>
                      </a:r>
                    </a:p>
                  </a:txBody>
                  <a:tcPr marL="68073" marR="68073" marT="68073" marB="68073"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a:noFill/>
                    </a:lnT>
                    <a:lnB>
                      <a:noFill/>
                    </a:lnB>
                    <a:solidFill>
                      <a:srgbClr val="FAFAFA"/>
                    </a:solidFill>
                  </a:tcPr>
                </a:tc>
                <a:extLst>
                  <a:ext uri="{0D108BD9-81ED-4DB2-BD59-A6C34878D82A}">
                    <a16:rowId xmlns:a16="http://schemas.microsoft.com/office/drawing/2014/main" val="671863313"/>
                  </a:ext>
                </a:extLst>
              </a:tr>
            </a:tbl>
          </a:graphicData>
        </a:graphic>
      </p:graphicFrame>
    </p:spTree>
    <p:extLst>
      <p:ext uri="{BB962C8B-B14F-4D97-AF65-F5344CB8AC3E}">
        <p14:creationId xmlns:p14="http://schemas.microsoft.com/office/powerpoint/2010/main" val="379148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F078-54CA-49C8-BB58-A637257FC40C}"/>
              </a:ext>
            </a:extLst>
          </p:cNvPr>
          <p:cNvSpPr>
            <a:spLocks noGrp="1"/>
          </p:cNvSpPr>
          <p:nvPr>
            <p:ph type="title"/>
          </p:nvPr>
        </p:nvSpPr>
        <p:spPr/>
        <p:txBody>
          <a:bodyPr/>
          <a:lstStyle/>
          <a:p>
            <a:pPr algn="ctr"/>
            <a:r>
              <a:rPr lang="en-US" dirty="0"/>
              <a:t>THE DIFFERENCE BETWEEN ECON AND BUSINESS</a:t>
            </a:r>
          </a:p>
        </p:txBody>
      </p:sp>
      <p:pic>
        <p:nvPicPr>
          <p:cNvPr id="4" name="Content Placeholder 3" descr="Economics vs.Business studies">
            <a:extLst>
              <a:ext uri="{FF2B5EF4-FFF2-40B4-BE49-F238E27FC236}">
                <a16:creationId xmlns:a16="http://schemas.microsoft.com/office/drawing/2014/main" id="{0EF895C1-2577-4DA4-B37B-0239760BC18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2413" y="1981200"/>
            <a:ext cx="9829800" cy="2188259"/>
          </a:xfrm>
          <a:prstGeom prst="rect">
            <a:avLst/>
          </a:prstGeom>
          <a:noFill/>
          <a:ln>
            <a:noFill/>
          </a:ln>
        </p:spPr>
      </p:pic>
      <p:pic>
        <p:nvPicPr>
          <p:cNvPr id="5" name="Picture 4" descr="Economics vs. Business studies">
            <a:extLst>
              <a:ext uri="{FF2B5EF4-FFF2-40B4-BE49-F238E27FC236}">
                <a16:creationId xmlns:a16="http://schemas.microsoft.com/office/drawing/2014/main" id="{81E6CB84-FB3B-47FB-A410-AEB0A2720C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2413" y="4267201"/>
            <a:ext cx="9753599" cy="2362200"/>
          </a:xfrm>
          <a:prstGeom prst="rect">
            <a:avLst/>
          </a:prstGeom>
          <a:noFill/>
          <a:ln>
            <a:noFill/>
          </a:ln>
        </p:spPr>
      </p:pic>
    </p:spTree>
    <p:extLst>
      <p:ext uri="{BB962C8B-B14F-4D97-AF65-F5344CB8AC3E}">
        <p14:creationId xmlns:p14="http://schemas.microsoft.com/office/powerpoint/2010/main" val="49423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6F8B-1CAB-4D36-8836-288AE94B16C3}"/>
              </a:ext>
            </a:extLst>
          </p:cNvPr>
          <p:cNvSpPr>
            <a:spLocks noGrp="1"/>
          </p:cNvSpPr>
          <p:nvPr>
            <p:ph type="title"/>
          </p:nvPr>
        </p:nvSpPr>
        <p:spPr/>
        <p:txBody>
          <a:bodyPr/>
          <a:lstStyle/>
          <a:p>
            <a:r>
              <a:rPr lang="en-US" dirty="0"/>
              <a:t>CLASSES TO PREPARE YOU FOR BUSINESS</a:t>
            </a:r>
          </a:p>
        </p:txBody>
      </p:sp>
      <p:sp>
        <p:nvSpPr>
          <p:cNvPr id="3" name="Content Placeholder 2">
            <a:extLst>
              <a:ext uri="{FF2B5EF4-FFF2-40B4-BE49-F238E27FC236}">
                <a16:creationId xmlns:a16="http://schemas.microsoft.com/office/drawing/2014/main" id="{316FB54E-7228-4C91-B45E-FE89D14407F3}"/>
              </a:ext>
            </a:extLst>
          </p:cNvPr>
          <p:cNvSpPr>
            <a:spLocks noGrp="1"/>
          </p:cNvSpPr>
          <p:nvPr>
            <p:ph idx="1"/>
          </p:nvPr>
        </p:nvSpPr>
        <p:spPr/>
        <p:txBody>
          <a:bodyPr>
            <a:normAutofit fontScale="77500" lnSpcReduction="20000"/>
          </a:bodyPr>
          <a:lstStyle/>
          <a:p>
            <a:pPr lvl="0" fontAlgn="base"/>
            <a:r>
              <a:rPr lang="en-US" dirty="0"/>
              <a:t>Microeconomics</a:t>
            </a:r>
          </a:p>
          <a:p>
            <a:pPr lvl="0" fontAlgn="base"/>
            <a:r>
              <a:rPr lang="en-US" dirty="0"/>
              <a:t>Macroeconomics</a:t>
            </a:r>
          </a:p>
          <a:p>
            <a:pPr lvl="0" fontAlgn="base"/>
            <a:r>
              <a:rPr lang="en-US" dirty="0"/>
              <a:t>Single variable calculus (one-year sequence)</a:t>
            </a:r>
            <a:br>
              <a:rPr lang="en-US" dirty="0"/>
            </a:br>
            <a:r>
              <a:rPr lang="en-US" i="1" dirty="0"/>
              <a:t>Note: Students are encouraged to take the STEM version but some UC business administration programs may allow non-STEM calculus. Please check individual campus links.</a:t>
            </a:r>
            <a:endParaRPr lang="en-US" dirty="0"/>
          </a:p>
          <a:p>
            <a:pPr lvl="0" fontAlgn="base"/>
            <a:r>
              <a:rPr lang="en-US" dirty="0"/>
              <a:t>Statistics</a:t>
            </a:r>
          </a:p>
          <a:p>
            <a:pPr lvl="0" fontAlgn="base"/>
            <a:r>
              <a:rPr lang="en-US" dirty="0"/>
              <a:t>Introduction to business (including finance)</a:t>
            </a:r>
          </a:p>
          <a:p>
            <a:pPr lvl="0" fontAlgn="base"/>
            <a:r>
              <a:rPr lang="en-US" dirty="0"/>
              <a:t>Financial accounting</a:t>
            </a:r>
          </a:p>
          <a:p>
            <a:pPr lvl="0" fontAlgn="base"/>
            <a:r>
              <a:rPr lang="en-US" dirty="0"/>
              <a:t>Managerial accounting</a:t>
            </a:r>
          </a:p>
          <a:p>
            <a:pPr lvl="0" fontAlgn="base"/>
            <a:r>
              <a:rPr lang="en-US" dirty="0"/>
              <a:t>English reading and composition (2 courses)</a:t>
            </a:r>
          </a:p>
          <a:p>
            <a:pPr marL="0" lvl="0" indent="0" fontAlgn="base">
              <a:buNone/>
            </a:pPr>
            <a:r>
              <a:rPr lang="en-US" b="1" dirty="0"/>
              <a:t>TIP: FINISHING THESE EARLY MAKES YOU MORE COMPETITIVE </a:t>
            </a:r>
          </a:p>
          <a:p>
            <a:pPr marL="0" indent="0">
              <a:buNone/>
            </a:pPr>
            <a:endParaRPr lang="en-US" dirty="0"/>
          </a:p>
        </p:txBody>
      </p:sp>
    </p:spTree>
    <p:extLst>
      <p:ext uri="{BB962C8B-B14F-4D97-AF65-F5344CB8AC3E}">
        <p14:creationId xmlns:p14="http://schemas.microsoft.com/office/powerpoint/2010/main" val="154441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45A1-3904-4AF3-B749-0B9EB657AEA7}"/>
              </a:ext>
            </a:extLst>
          </p:cNvPr>
          <p:cNvSpPr>
            <a:spLocks noGrp="1"/>
          </p:cNvSpPr>
          <p:nvPr>
            <p:ph type="title"/>
          </p:nvPr>
        </p:nvSpPr>
        <p:spPr/>
        <p:txBody>
          <a:bodyPr/>
          <a:lstStyle/>
          <a:p>
            <a:r>
              <a:rPr lang="en-US" dirty="0"/>
              <a:t>CLASSES TO PREPARE YOU FOR ECONOMICS </a:t>
            </a:r>
          </a:p>
        </p:txBody>
      </p:sp>
      <p:sp>
        <p:nvSpPr>
          <p:cNvPr id="3" name="Content Placeholder 2">
            <a:extLst>
              <a:ext uri="{FF2B5EF4-FFF2-40B4-BE49-F238E27FC236}">
                <a16:creationId xmlns:a16="http://schemas.microsoft.com/office/drawing/2014/main" id="{17105174-336A-42CB-B23C-5FB39632160F}"/>
              </a:ext>
            </a:extLst>
          </p:cNvPr>
          <p:cNvSpPr>
            <a:spLocks noGrp="1"/>
          </p:cNvSpPr>
          <p:nvPr>
            <p:ph idx="1"/>
          </p:nvPr>
        </p:nvSpPr>
        <p:spPr/>
        <p:txBody>
          <a:bodyPr/>
          <a:lstStyle/>
          <a:p>
            <a:pPr fontAlgn="base"/>
            <a:r>
              <a:rPr lang="en-US" dirty="0"/>
              <a:t>Microeconomics (one course)</a:t>
            </a:r>
          </a:p>
          <a:p>
            <a:pPr fontAlgn="base"/>
            <a:r>
              <a:rPr lang="en-US" dirty="0"/>
              <a:t>Macroeconomics (one course)</a:t>
            </a:r>
          </a:p>
          <a:p>
            <a:pPr fontAlgn="base"/>
            <a:r>
              <a:rPr lang="en-US" dirty="0"/>
              <a:t>Single variable calculus (one-year sequence)</a:t>
            </a:r>
            <a:br>
              <a:rPr lang="en-US" dirty="0"/>
            </a:br>
            <a:r>
              <a:rPr lang="en-US" i="1" dirty="0"/>
              <a:t>Note: Students are encouraged to take the single variable calculus sequence for STEM majors to keep their options as open as possible for undergraduate and graduate school alternatives.</a:t>
            </a:r>
            <a:endParaRPr lang="en-US" dirty="0"/>
          </a:p>
          <a:p>
            <a:pPr marL="0" indent="0">
              <a:buNone/>
            </a:pPr>
            <a:endParaRPr lang="en-US" dirty="0"/>
          </a:p>
        </p:txBody>
      </p:sp>
    </p:spTree>
    <p:extLst>
      <p:ext uri="{BB962C8B-B14F-4D97-AF65-F5344CB8AC3E}">
        <p14:creationId xmlns:p14="http://schemas.microsoft.com/office/powerpoint/2010/main" val="346510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9C18D-4305-4AEE-810B-C10F1547CDEE}"/>
              </a:ext>
            </a:extLst>
          </p:cNvPr>
          <p:cNvSpPr>
            <a:spLocks noGrp="1"/>
          </p:cNvSpPr>
          <p:nvPr>
            <p:ph type="title"/>
          </p:nvPr>
        </p:nvSpPr>
        <p:spPr/>
        <p:txBody>
          <a:bodyPr/>
          <a:lstStyle/>
          <a:p>
            <a:r>
              <a:rPr lang="en-US" dirty="0"/>
              <a:t>PROGRAMS AT THE UC </a:t>
            </a:r>
            <a:r>
              <a:rPr lang="en-US" dirty="0" smtClean="0"/>
              <a:t>– </a:t>
            </a:r>
            <a:br>
              <a:rPr lang="en-US" dirty="0" smtClean="0"/>
            </a:br>
            <a:r>
              <a:rPr lang="en-US" dirty="0" smtClean="0"/>
              <a:t>BUSINESS ADMINISTRATION </a:t>
            </a:r>
            <a:endParaRPr lang="en-US" dirty="0"/>
          </a:p>
        </p:txBody>
      </p:sp>
      <p:sp>
        <p:nvSpPr>
          <p:cNvPr id="3" name="Content Placeholder 2">
            <a:extLst>
              <a:ext uri="{FF2B5EF4-FFF2-40B4-BE49-F238E27FC236}">
                <a16:creationId xmlns:a16="http://schemas.microsoft.com/office/drawing/2014/main" id="{EA9E8D28-965B-4BD1-8B47-D56BD36A8596}"/>
              </a:ext>
            </a:extLst>
          </p:cNvPr>
          <p:cNvSpPr>
            <a:spLocks noGrp="1"/>
          </p:cNvSpPr>
          <p:nvPr>
            <p:ph idx="1"/>
          </p:nvPr>
        </p:nvSpPr>
        <p:spPr/>
        <p:txBody>
          <a:bodyPr/>
          <a:lstStyle/>
          <a:p>
            <a:r>
              <a:rPr lang="en-US" dirty="0" smtClean="0"/>
              <a:t>UC BERKELEY – Business Administration B.S.</a:t>
            </a:r>
          </a:p>
          <a:p>
            <a:endParaRPr lang="en-US" dirty="0"/>
          </a:p>
          <a:p>
            <a:r>
              <a:rPr lang="en-US" dirty="0" smtClean="0"/>
              <a:t>UC IRVINE- Business Administration B.A.</a:t>
            </a:r>
          </a:p>
          <a:p>
            <a:pPr marL="0" indent="0">
              <a:buNone/>
            </a:pPr>
            <a:endParaRPr lang="en-US" dirty="0"/>
          </a:p>
          <a:p>
            <a:r>
              <a:rPr lang="en-US" dirty="0" smtClean="0"/>
              <a:t>UC RIVERSIDE – Business Administration B.S.  (TAG 3.2 GPA)</a:t>
            </a:r>
            <a:endParaRPr lang="en-US" dirty="0"/>
          </a:p>
        </p:txBody>
      </p:sp>
    </p:spTree>
    <p:extLst>
      <p:ext uri="{BB962C8B-B14F-4D97-AF65-F5344CB8AC3E}">
        <p14:creationId xmlns:p14="http://schemas.microsoft.com/office/powerpoint/2010/main" val="116204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AT THE UC-</a:t>
            </a:r>
            <a:br>
              <a:rPr lang="en-US" dirty="0" smtClean="0"/>
            </a:br>
            <a:r>
              <a:rPr lang="en-US" dirty="0" smtClean="0"/>
              <a:t>RELATED MAJORS </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dirty="0" smtClean="0"/>
              <a:t>UC SANTA CRUZ - Business Management </a:t>
            </a:r>
            <a:r>
              <a:rPr lang="en-US" dirty="0"/>
              <a:t>E</a:t>
            </a:r>
            <a:r>
              <a:rPr lang="en-US" dirty="0" smtClean="0"/>
              <a:t>conomics  </a:t>
            </a:r>
            <a:r>
              <a:rPr lang="en-US" dirty="0"/>
              <a:t>B.A. </a:t>
            </a:r>
          </a:p>
          <a:p>
            <a:pPr fontAlgn="base"/>
            <a:endParaRPr lang="en-US" dirty="0"/>
          </a:p>
          <a:p>
            <a:pPr fontAlgn="base"/>
            <a:r>
              <a:rPr lang="en-US" dirty="0" smtClean="0"/>
              <a:t>UC MERCED -Management </a:t>
            </a:r>
            <a:r>
              <a:rPr lang="en-US" dirty="0"/>
              <a:t>and </a:t>
            </a:r>
            <a:r>
              <a:rPr lang="en-US" dirty="0" smtClean="0"/>
              <a:t>Business </a:t>
            </a:r>
            <a:r>
              <a:rPr lang="en-US" dirty="0"/>
              <a:t>E</a:t>
            </a:r>
            <a:r>
              <a:rPr lang="en-US" dirty="0" smtClean="0"/>
              <a:t>conomics B.S</a:t>
            </a:r>
            <a:r>
              <a:rPr lang="en-US" dirty="0"/>
              <a:t>. </a:t>
            </a:r>
            <a:r>
              <a:rPr lang="en-US" dirty="0" smtClean="0"/>
              <a:t>(TAG 2.8 GPA)-</a:t>
            </a:r>
          </a:p>
          <a:p>
            <a:pPr marL="0" indent="0" fontAlgn="base">
              <a:buNone/>
            </a:pPr>
            <a:r>
              <a:rPr lang="en-US" dirty="0" smtClean="0"/>
              <a:t>   Econ 1 &amp; 2 ; math 7 </a:t>
            </a:r>
          </a:p>
          <a:p>
            <a:pPr marL="0" indent="0" fontAlgn="base">
              <a:buNone/>
            </a:pPr>
            <a:endParaRPr lang="en-US" dirty="0" smtClean="0"/>
          </a:p>
          <a:p>
            <a:pPr fontAlgn="base"/>
            <a:r>
              <a:rPr lang="en-US" dirty="0" smtClean="0"/>
              <a:t>UC DAVIS- Managerial Economics </a:t>
            </a:r>
            <a:r>
              <a:rPr lang="en-US" dirty="0"/>
              <a:t>B.S. </a:t>
            </a:r>
            <a:r>
              <a:rPr lang="en-US" dirty="0" smtClean="0"/>
              <a:t>– Housed in the College of Agricultural and Environmental Sciences (TAG 3.2 GPA)</a:t>
            </a:r>
          </a:p>
          <a:p>
            <a:pPr marL="0" indent="0" fontAlgn="base">
              <a:buNone/>
            </a:pPr>
            <a:endParaRPr lang="en-US" dirty="0" smtClean="0"/>
          </a:p>
          <a:p>
            <a:pPr fontAlgn="base"/>
            <a:r>
              <a:rPr lang="en-US" dirty="0"/>
              <a:t>UC LOS ANGELES- Business Economics B.A.</a:t>
            </a:r>
          </a:p>
          <a:p>
            <a:pPr fontAlgn="base"/>
            <a:endParaRPr lang="en-US" dirty="0"/>
          </a:p>
          <a:p>
            <a:endParaRPr lang="en-US" dirty="0"/>
          </a:p>
        </p:txBody>
      </p:sp>
    </p:spTree>
    <p:extLst>
      <p:ext uri="{BB962C8B-B14F-4D97-AF65-F5344CB8AC3E}">
        <p14:creationId xmlns:p14="http://schemas.microsoft.com/office/powerpoint/2010/main" val="249943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F89AE3AE342C44BA76D9C1B02064F0" ma:contentTypeVersion="1" ma:contentTypeDescription="Create a new document." ma:contentTypeScope="" ma:versionID="cb302f278fab1ba5fe58744c56c71ce4">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AB97A33-9E6E-424A-B2C9-752101C34C08}"/>
</file>

<file path=customXml/itemProps2.xml><?xml version="1.0" encoding="utf-8"?>
<ds:datastoreItem xmlns:ds="http://schemas.openxmlformats.org/officeDocument/2006/customXml" ds:itemID="{EBCE355B-900E-465F-999C-AF77A09BFB8B}"/>
</file>

<file path=customXml/itemProps3.xml><?xml version="1.0" encoding="utf-8"?>
<ds:datastoreItem xmlns:ds="http://schemas.openxmlformats.org/officeDocument/2006/customXml" ds:itemID="{8C03B5C0-5E57-496C-B8C1-8F4F589E271D}"/>
</file>

<file path=docProps/app.xml><?xml version="1.0" encoding="utf-8"?>
<Properties xmlns="http://schemas.openxmlformats.org/officeDocument/2006/extended-properties" xmlns:vt="http://schemas.openxmlformats.org/officeDocument/2006/docPropsVTypes">
  <Template>Currency symbols presentation (widescreen)</Template>
  <TotalTime>14583</TotalTime>
  <Words>614</Words>
  <Application>Microsoft Office PowerPoint</Application>
  <PresentationFormat>Custom</PresentationFormat>
  <Paragraphs>153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Inherit</vt:lpstr>
      <vt:lpstr>Verdana</vt:lpstr>
      <vt:lpstr>Currency Symbols 16x9</vt:lpstr>
      <vt:lpstr>HOW YOUR BUSINESS DEGREE CAN MAKE YOU $$$</vt:lpstr>
      <vt:lpstr>OVERVIEW</vt:lpstr>
      <vt:lpstr>BUSINESS : THE MOST POPULAR MAJOR</vt:lpstr>
      <vt:lpstr>THE SCHOOLS WITH THE HIGHEST EARNERS  DATA FROM PAYSCALE</vt:lpstr>
      <vt:lpstr>THE DIFFERENCE BETWEEN ECON AND BUSINESS</vt:lpstr>
      <vt:lpstr>CLASSES TO PREPARE YOU FOR BUSINESS</vt:lpstr>
      <vt:lpstr>CLASSES TO PREPARE YOU FOR ECONOMICS </vt:lpstr>
      <vt:lpstr>PROGRAMS AT THE UC –  BUSINESS ADMINISTRATION </vt:lpstr>
      <vt:lpstr>PROGRAMS AT THE UC- RELATED MAJORS </vt:lpstr>
      <vt:lpstr>PowerPoint Presentation</vt:lpstr>
      <vt:lpstr>PowerPoint Presentation</vt:lpstr>
      <vt:lpstr>Private Institutions –Business Degrees  </vt:lpstr>
      <vt:lpstr>TRANSFER REQUIREMENTS FOR YOUR SCHOOL</vt:lpstr>
      <vt:lpstr>HOW TO STAND OUT FROM THE CROWD</vt:lpstr>
      <vt:lpstr>BASE –SUMMER PROGRAM AT UCB</vt:lpstr>
      <vt:lpstr>STAND OUT FROM THE CROWD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Marcy Demetro</dc:creator>
  <cp:lastModifiedBy>bonin_maria</cp:lastModifiedBy>
  <cp:revision>57</cp:revision>
  <dcterms:created xsi:type="dcterms:W3CDTF">2018-04-29T22:55:43Z</dcterms:created>
  <dcterms:modified xsi:type="dcterms:W3CDTF">2018-10-22T19:17:56Z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0x010100F5F89AE3AE342C44BA76D9C1B02064F0</vt:lpwstr>
  </property>
</Properties>
</file>