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  <p:sldId id="262" r:id="rId7"/>
    <p:sldId id="263" r:id="rId8"/>
    <p:sldId id="261" r:id="rId9"/>
    <p:sldId id="260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5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7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06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40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46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8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5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2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8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29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7C3F878-F5E8-489B-AC8A-64F2A7E22C2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6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acccwc.com/cte-matrix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Allied </a:t>
            </a:r>
            <a:r>
              <a:rPr lang="en-US"/>
              <a:t>Health Professions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 Adler</a:t>
            </a:r>
          </a:p>
        </p:txBody>
      </p:sp>
    </p:spTree>
    <p:extLst>
      <p:ext uri="{BB962C8B-B14F-4D97-AF65-F5344CB8AC3E}">
        <p14:creationId xmlns:p14="http://schemas.microsoft.com/office/powerpoint/2010/main" val="272981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FC21A0-91D3-4352-890E-95B3E1B318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912" y="328473"/>
            <a:ext cx="6933460" cy="58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4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Allied Health Professions?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CCC Statewide Health Professionals Directory</a:t>
            </a:r>
          </a:p>
          <a:p>
            <a:endParaRPr lang="en-US" dirty="0"/>
          </a:p>
          <a:p>
            <a:r>
              <a:rPr lang="en-US" u="sng" dirty="0">
                <a:hlinkClick r:id="rId2"/>
              </a:rPr>
              <a:t>http://www.lacccwc.com/cte-matrix/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297487" y="2569369"/>
            <a:ext cx="1933575" cy="2705100"/>
          </a:xfrm>
        </p:spPr>
      </p:pic>
    </p:spTree>
    <p:extLst>
      <p:ext uri="{BB962C8B-B14F-4D97-AF65-F5344CB8AC3E}">
        <p14:creationId xmlns:p14="http://schemas.microsoft.com/office/powerpoint/2010/main" val="195928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77B79-B1EC-4BCB-AF4D-3DFB32D16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9709" y="470517"/>
            <a:ext cx="6764291" cy="52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1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08808-E389-427D-98E3-79975652B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5219" y="443883"/>
            <a:ext cx="6728781" cy="50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7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08FC7-631F-4A96-A48D-BA91FE295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44862" y="177553"/>
            <a:ext cx="3506680" cy="5663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FBADD-206E-4179-A799-04D02C8611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4976" y="507275"/>
            <a:ext cx="3676650" cy="30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1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3">
            <a:extLst>
              <a:ext uri="{FF2B5EF4-FFF2-40B4-BE49-F238E27FC236}">
                <a16:creationId xmlns:a16="http://schemas.microsoft.com/office/drawing/2014/main" id="{E71BCEAA-2607-48F1-AA38-D5E3BE27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290C42-D632-4FC7-A7FC-831E810E752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010525" cy="3893820"/>
            <a:chOff x="0" y="0"/>
            <a:chExt cx="12615" cy="613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FA723F1-452E-4231-BB86-52FA24D3F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" y="117"/>
              <a:ext cx="9800" cy="4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3BCD90-A1D5-4138-A06B-3B4709C2C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0" y="117"/>
              <a:ext cx="2780" cy="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677A28-6786-45E5-8BAF-03CBB1EE7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" y="4852"/>
              <a:ext cx="980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8F024222-9A1B-48A4-83AA-C9A3F9E10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5" y="4127"/>
              <a:ext cx="2005" cy="2005"/>
            </a:xfrm>
            <a:custGeom>
              <a:avLst/>
              <a:gdLst>
                <a:gd name="T0" fmla="*/ 927 w 2005"/>
                <a:gd name="T1" fmla="*/ 2 h 2005"/>
                <a:gd name="T2" fmla="*/ 782 w 2005"/>
                <a:gd name="T3" fmla="*/ 24 h 2005"/>
                <a:gd name="T4" fmla="*/ 644 w 2005"/>
                <a:gd name="T5" fmla="*/ 65 h 2005"/>
                <a:gd name="T6" fmla="*/ 516 w 2005"/>
                <a:gd name="T7" fmla="*/ 125 h 2005"/>
                <a:gd name="T8" fmla="*/ 398 w 2005"/>
                <a:gd name="T9" fmla="*/ 201 h 2005"/>
                <a:gd name="T10" fmla="*/ 293 w 2005"/>
                <a:gd name="T11" fmla="*/ 293 h 2005"/>
                <a:gd name="T12" fmla="*/ 201 w 2005"/>
                <a:gd name="T13" fmla="*/ 399 h 2005"/>
                <a:gd name="T14" fmla="*/ 125 w 2005"/>
                <a:gd name="T15" fmla="*/ 516 h 2005"/>
                <a:gd name="T16" fmla="*/ 65 w 2005"/>
                <a:gd name="T17" fmla="*/ 644 h 2005"/>
                <a:gd name="T18" fmla="*/ 24 w 2005"/>
                <a:gd name="T19" fmla="*/ 782 h 2005"/>
                <a:gd name="T20" fmla="*/ 2 w 2005"/>
                <a:gd name="T21" fmla="*/ 927 h 2005"/>
                <a:gd name="T22" fmla="*/ 2 w 2005"/>
                <a:gd name="T23" fmla="*/ 1076 h 2005"/>
                <a:gd name="T24" fmla="*/ 24 w 2005"/>
                <a:gd name="T25" fmla="*/ 1221 h 2005"/>
                <a:gd name="T26" fmla="*/ 65 w 2005"/>
                <a:gd name="T27" fmla="*/ 1359 h 2005"/>
                <a:gd name="T28" fmla="*/ 125 w 2005"/>
                <a:gd name="T29" fmla="*/ 1487 h 2005"/>
                <a:gd name="T30" fmla="*/ 201 w 2005"/>
                <a:gd name="T31" fmla="*/ 1605 h 2005"/>
                <a:gd name="T32" fmla="*/ 293 w 2005"/>
                <a:gd name="T33" fmla="*/ 1710 h 2005"/>
                <a:gd name="T34" fmla="*/ 398 w 2005"/>
                <a:gd name="T35" fmla="*/ 1802 h 2005"/>
                <a:gd name="T36" fmla="*/ 516 w 2005"/>
                <a:gd name="T37" fmla="*/ 1878 h 2005"/>
                <a:gd name="T38" fmla="*/ 644 w 2005"/>
                <a:gd name="T39" fmla="*/ 1938 h 2005"/>
                <a:gd name="T40" fmla="*/ 782 w 2005"/>
                <a:gd name="T41" fmla="*/ 1979 h 2005"/>
                <a:gd name="T42" fmla="*/ 927 w 2005"/>
                <a:gd name="T43" fmla="*/ 2001 h 2005"/>
                <a:gd name="T44" fmla="*/ 1076 w 2005"/>
                <a:gd name="T45" fmla="*/ 2001 h 2005"/>
                <a:gd name="T46" fmla="*/ 1221 w 2005"/>
                <a:gd name="T47" fmla="*/ 1979 h 2005"/>
                <a:gd name="T48" fmla="*/ 1359 w 2005"/>
                <a:gd name="T49" fmla="*/ 1938 h 2005"/>
                <a:gd name="T50" fmla="*/ 1487 w 2005"/>
                <a:gd name="T51" fmla="*/ 1878 h 2005"/>
                <a:gd name="T52" fmla="*/ 1605 w 2005"/>
                <a:gd name="T53" fmla="*/ 1802 h 2005"/>
                <a:gd name="T54" fmla="*/ 1710 w 2005"/>
                <a:gd name="T55" fmla="*/ 1710 h 2005"/>
                <a:gd name="T56" fmla="*/ 1802 w 2005"/>
                <a:gd name="T57" fmla="*/ 1605 h 2005"/>
                <a:gd name="T58" fmla="*/ 1878 w 2005"/>
                <a:gd name="T59" fmla="*/ 1487 h 2005"/>
                <a:gd name="T60" fmla="*/ 1938 w 2005"/>
                <a:gd name="T61" fmla="*/ 1359 h 2005"/>
                <a:gd name="T62" fmla="*/ 1979 w 2005"/>
                <a:gd name="T63" fmla="*/ 1221 h 2005"/>
                <a:gd name="T64" fmla="*/ 2001 w 2005"/>
                <a:gd name="T65" fmla="*/ 1076 h 2005"/>
                <a:gd name="T66" fmla="*/ 2001 w 2005"/>
                <a:gd name="T67" fmla="*/ 927 h 2005"/>
                <a:gd name="T68" fmla="*/ 1979 w 2005"/>
                <a:gd name="T69" fmla="*/ 782 h 2005"/>
                <a:gd name="T70" fmla="*/ 1938 w 2005"/>
                <a:gd name="T71" fmla="*/ 644 h 2005"/>
                <a:gd name="T72" fmla="*/ 1878 w 2005"/>
                <a:gd name="T73" fmla="*/ 516 h 2005"/>
                <a:gd name="T74" fmla="*/ 1802 w 2005"/>
                <a:gd name="T75" fmla="*/ 399 h 2005"/>
                <a:gd name="T76" fmla="*/ 1710 w 2005"/>
                <a:gd name="T77" fmla="*/ 293 h 2005"/>
                <a:gd name="T78" fmla="*/ 1605 w 2005"/>
                <a:gd name="T79" fmla="*/ 201 h 2005"/>
                <a:gd name="T80" fmla="*/ 1487 w 2005"/>
                <a:gd name="T81" fmla="*/ 125 h 2005"/>
                <a:gd name="T82" fmla="*/ 1359 w 2005"/>
                <a:gd name="T83" fmla="*/ 65 h 2005"/>
                <a:gd name="T84" fmla="*/ 1221 w 2005"/>
                <a:gd name="T85" fmla="*/ 24 h 2005"/>
                <a:gd name="T86" fmla="*/ 1076 w 2005"/>
                <a:gd name="T87" fmla="*/ 2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5" h="2005">
                  <a:moveTo>
                    <a:pt x="1002" y="0"/>
                  </a:moveTo>
                  <a:lnTo>
                    <a:pt x="927" y="2"/>
                  </a:lnTo>
                  <a:lnTo>
                    <a:pt x="853" y="10"/>
                  </a:lnTo>
                  <a:lnTo>
                    <a:pt x="782" y="24"/>
                  </a:lnTo>
                  <a:lnTo>
                    <a:pt x="712" y="42"/>
                  </a:lnTo>
                  <a:lnTo>
                    <a:pt x="644" y="65"/>
                  </a:lnTo>
                  <a:lnTo>
                    <a:pt x="579" y="93"/>
                  </a:lnTo>
                  <a:lnTo>
                    <a:pt x="516" y="125"/>
                  </a:lnTo>
                  <a:lnTo>
                    <a:pt x="456" y="161"/>
                  </a:lnTo>
                  <a:lnTo>
                    <a:pt x="398" y="201"/>
                  </a:lnTo>
                  <a:lnTo>
                    <a:pt x="344" y="245"/>
                  </a:lnTo>
                  <a:lnTo>
                    <a:pt x="293" y="293"/>
                  </a:lnTo>
                  <a:lnTo>
                    <a:pt x="245" y="344"/>
                  </a:lnTo>
                  <a:lnTo>
                    <a:pt x="201" y="399"/>
                  </a:lnTo>
                  <a:lnTo>
                    <a:pt x="161" y="456"/>
                  </a:lnTo>
                  <a:lnTo>
                    <a:pt x="125" y="516"/>
                  </a:lnTo>
                  <a:lnTo>
                    <a:pt x="93" y="579"/>
                  </a:lnTo>
                  <a:lnTo>
                    <a:pt x="65" y="644"/>
                  </a:lnTo>
                  <a:lnTo>
                    <a:pt x="42" y="712"/>
                  </a:lnTo>
                  <a:lnTo>
                    <a:pt x="24" y="782"/>
                  </a:lnTo>
                  <a:lnTo>
                    <a:pt x="10" y="853"/>
                  </a:lnTo>
                  <a:lnTo>
                    <a:pt x="2" y="927"/>
                  </a:lnTo>
                  <a:lnTo>
                    <a:pt x="0" y="1002"/>
                  </a:lnTo>
                  <a:lnTo>
                    <a:pt x="2" y="1076"/>
                  </a:lnTo>
                  <a:lnTo>
                    <a:pt x="10" y="1150"/>
                  </a:lnTo>
                  <a:lnTo>
                    <a:pt x="24" y="1221"/>
                  </a:lnTo>
                  <a:lnTo>
                    <a:pt x="42" y="1291"/>
                  </a:lnTo>
                  <a:lnTo>
                    <a:pt x="65" y="1359"/>
                  </a:lnTo>
                  <a:lnTo>
                    <a:pt x="93" y="1424"/>
                  </a:lnTo>
                  <a:lnTo>
                    <a:pt x="125" y="1487"/>
                  </a:lnTo>
                  <a:lnTo>
                    <a:pt x="161" y="1547"/>
                  </a:lnTo>
                  <a:lnTo>
                    <a:pt x="201" y="1605"/>
                  </a:lnTo>
                  <a:lnTo>
                    <a:pt x="245" y="1659"/>
                  </a:lnTo>
                  <a:lnTo>
                    <a:pt x="293" y="1710"/>
                  </a:lnTo>
                  <a:lnTo>
                    <a:pt x="344" y="1758"/>
                  </a:lnTo>
                  <a:lnTo>
                    <a:pt x="398" y="1802"/>
                  </a:lnTo>
                  <a:lnTo>
                    <a:pt x="456" y="1842"/>
                  </a:lnTo>
                  <a:lnTo>
                    <a:pt x="516" y="1878"/>
                  </a:lnTo>
                  <a:lnTo>
                    <a:pt x="579" y="1910"/>
                  </a:lnTo>
                  <a:lnTo>
                    <a:pt x="644" y="1938"/>
                  </a:lnTo>
                  <a:lnTo>
                    <a:pt x="712" y="1961"/>
                  </a:lnTo>
                  <a:lnTo>
                    <a:pt x="782" y="1979"/>
                  </a:lnTo>
                  <a:lnTo>
                    <a:pt x="853" y="1993"/>
                  </a:lnTo>
                  <a:lnTo>
                    <a:pt x="927" y="2001"/>
                  </a:lnTo>
                  <a:lnTo>
                    <a:pt x="1002" y="2004"/>
                  </a:lnTo>
                  <a:lnTo>
                    <a:pt x="1076" y="2001"/>
                  </a:lnTo>
                  <a:lnTo>
                    <a:pt x="1150" y="1993"/>
                  </a:lnTo>
                  <a:lnTo>
                    <a:pt x="1221" y="1979"/>
                  </a:lnTo>
                  <a:lnTo>
                    <a:pt x="1291" y="1961"/>
                  </a:lnTo>
                  <a:lnTo>
                    <a:pt x="1359" y="1938"/>
                  </a:lnTo>
                  <a:lnTo>
                    <a:pt x="1424" y="1910"/>
                  </a:lnTo>
                  <a:lnTo>
                    <a:pt x="1487" y="1878"/>
                  </a:lnTo>
                  <a:lnTo>
                    <a:pt x="1547" y="1842"/>
                  </a:lnTo>
                  <a:lnTo>
                    <a:pt x="1605" y="1802"/>
                  </a:lnTo>
                  <a:lnTo>
                    <a:pt x="1659" y="1758"/>
                  </a:lnTo>
                  <a:lnTo>
                    <a:pt x="1710" y="1710"/>
                  </a:lnTo>
                  <a:lnTo>
                    <a:pt x="1758" y="1659"/>
                  </a:lnTo>
                  <a:lnTo>
                    <a:pt x="1802" y="1605"/>
                  </a:lnTo>
                  <a:lnTo>
                    <a:pt x="1842" y="1547"/>
                  </a:lnTo>
                  <a:lnTo>
                    <a:pt x="1878" y="1487"/>
                  </a:lnTo>
                  <a:lnTo>
                    <a:pt x="1910" y="1424"/>
                  </a:lnTo>
                  <a:lnTo>
                    <a:pt x="1938" y="1359"/>
                  </a:lnTo>
                  <a:lnTo>
                    <a:pt x="1961" y="1291"/>
                  </a:lnTo>
                  <a:lnTo>
                    <a:pt x="1979" y="1221"/>
                  </a:lnTo>
                  <a:lnTo>
                    <a:pt x="1993" y="1150"/>
                  </a:lnTo>
                  <a:lnTo>
                    <a:pt x="2001" y="1076"/>
                  </a:lnTo>
                  <a:lnTo>
                    <a:pt x="2004" y="1002"/>
                  </a:lnTo>
                  <a:lnTo>
                    <a:pt x="2001" y="927"/>
                  </a:lnTo>
                  <a:lnTo>
                    <a:pt x="1993" y="853"/>
                  </a:lnTo>
                  <a:lnTo>
                    <a:pt x="1979" y="782"/>
                  </a:lnTo>
                  <a:lnTo>
                    <a:pt x="1961" y="712"/>
                  </a:lnTo>
                  <a:lnTo>
                    <a:pt x="1938" y="644"/>
                  </a:lnTo>
                  <a:lnTo>
                    <a:pt x="1910" y="579"/>
                  </a:lnTo>
                  <a:lnTo>
                    <a:pt x="1878" y="516"/>
                  </a:lnTo>
                  <a:lnTo>
                    <a:pt x="1842" y="456"/>
                  </a:lnTo>
                  <a:lnTo>
                    <a:pt x="1802" y="399"/>
                  </a:lnTo>
                  <a:lnTo>
                    <a:pt x="1758" y="344"/>
                  </a:lnTo>
                  <a:lnTo>
                    <a:pt x="1710" y="293"/>
                  </a:lnTo>
                  <a:lnTo>
                    <a:pt x="1659" y="245"/>
                  </a:lnTo>
                  <a:lnTo>
                    <a:pt x="1605" y="201"/>
                  </a:lnTo>
                  <a:lnTo>
                    <a:pt x="1547" y="161"/>
                  </a:lnTo>
                  <a:lnTo>
                    <a:pt x="1487" y="125"/>
                  </a:lnTo>
                  <a:lnTo>
                    <a:pt x="1424" y="93"/>
                  </a:lnTo>
                  <a:lnTo>
                    <a:pt x="1359" y="65"/>
                  </a:lnTo>
                  <a:lnTo>
                    <a:pt x="1291" y="42"/>
                  </a:lnTo>
                  <a:lnTo>
                    <a:pt x="1221" y="24"/>
                  </a:lnTo>
                  <a:lnTo>
                    <a:pt x="1150" y="10"/>
                  </a:lnTo>
                  <a:lnTo>
                    <a:pt x="1076" y="2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004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1FA65BD-0B2B-472F-964A-192FAF6321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0" y="16320"/>
              <a:ext cx="12464" cy="297"/>
              <a:chOff x="-300" y="16320"/>
              <a:chExt cx="12464" cy="297"/>
            </a:xfrm>
          </p:grpSpPr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28098283-7E39-4CE6-8DDC-B72D50A47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0" y="16320"/>
                <a:ext cx="12464" cy="297"/>
              </a:xfrm>
              <a:custGeom>
                <a:avLst/>
                <a:gdLst>
                  <a:gd name="T0" fmla="*/ 343 w 12464"/>
                  <a:gd name="T1" fmla="*/ -16023 h 297"/>
                  <a:gd name="T2" fmla="*/ 299 w 12464"/>
                  <a:gd name="T3" fmla="*/ -16023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464" h="297">
                    <a:moveTo>
                      <a:pt x="343" y="-16023"/>
                    </a:moveTo>
                    <a:lnTo>
                      <a:pt x="299" y="-1602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701BE780-15D6-4C3A-B33E-78EF0B403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0" y="16320"/>
                <a:ext cx="12464" cy="297"/>
              </a:xfrm>
              <a:custGeom>
                <a:avLst/>
                <a:gdLst>
                  <a:gd name="T0" fmla="*/ 523 w 12464"/>
                  <a:gd name="T1" fmla="*/ -16203 h 297"/>
                  <a:gd name="T2" fmla="*/ 523 w 12464"/>
                  <a:gd name="T3" fmla="*/ -1632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464" h="297">
                    <a:moveTo>
                      <a:pt x="523" y="-16203"/>
                    </a:moveTo>
                    <a:lnTo>
                      <a:pt x="523" y="-1632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4D3FC555-C635-4F77-AF0A-C0EC10890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0" y="16320"/>
                <a:ext cx="12464" cy="297"/>
              </a:xfrm>
              <a:custGeom>
                <a:avLst/>
                <a:gdLst>
                  <a:gd name="T0" fmla="*/ 12763 w 12464"/>
                  <a:gd name="T1" fmla="*/ -16203 h 297"/>
                  <a:gd name="T2" fmla="*/ 12763 w 12464"/>
                  <a:gd name="T3" fmla="*/ -1632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464" h="297">
                    <a:moveTo>
                      <a:pt x="12763" y="-16203"/>
                    </a:moveTo>
                    <a:lnTo>
                      <a:pt x="12763" y="-1632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257AB8D8-2A33-493C-8B71-C9C4DDBC6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1" y="756"/>
              <a:ext cx="373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eaLnBrk="0" hangingPunct="0">
                <a:spcBef>
                  <a:spcPts val="5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4071"/>
                  </a:solidFill>
                  <a:effectLst/>
                  <a:latin typeface="Lucida Sans" panose="020B0602030504020204" pitchFamily="34" charset="0"/>
                  <a:ea typeface="Calibri" panose="020F0502020204030204" pitchFamily="34" charset="0"/>
                  <a:cs typeface="Lucida Sans" panose="020B0602030504020204" pitchFamily="34" charset="0"/>
                </a:rPr>
                <a:t>SANTA MONICA COLLEGE </a:t>
              </a:r>
              <a:endParaRPr lang="en-US" sz="12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Text Box 12">
              <a:extLst>
                <a:ext uri="{FF2B5EF4-FFF2-40B4-BE49-F238E27FC236}">
                  <a16:creationId xmlns:a16="http://schemas.microsoft.com/office/drawing/2014/main" id="{C338F2E4-979D-463C-99C6-DA8EBE9E3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" y="3390"/>
              <a:ext cx="7303" cy="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5080" eaLnBrk="0" hangingPunct="0">
                <a:spcBef>
                  <a:spcPts val="325"/>
                </a:spcBef>
                <a:spcAft>
                  <a:spcPts val="0"/>
                </a:spcAft>
              </a:pPr>
              <a:r>
                <a:rPr lang="en-US" sz="2700" b="1" spc="-40">
                  <a:solidFill>
                    <a:srgbClr val="FFFFFF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Gill Sans MT" panose="020B0502020104020203" pitchFamily="34" charset="0"/>
                </a:rPr>
                <a:t>REHABILITATION </a:t>
              </a:r>
              <a:r>
                <a:rPr lang="en-US" sz="2700" b="1" spc="-15">
                  <a:solidFill>
                    <a:srgbClr val="FFFFFF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Gill Sans MT" panose="020B0502020104020203" pitchFamily="34" charset="0"/>
                </a:rPr>
                <a:t>THERAPY </a:t>
              </a:r>
              <a:r>
                <a:rPr lang="en-US" sz="2700" b="1">
                  <a:solidFill>
                    <a:srgbClr val="FFFFFF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Gill Sans MT" panose="020B0502020104020203" pitchFamily="34" charset="0"/>
                </a:rPr>
                <a:t>AIDE NONCREDIT</a:t>
              </a:r>
              <a:r>
                <a:rPr lang="en-US" sz="2700" b="1" spc="-380">
                  <a:solidFill>
                    <a:srgbClr val="FFFFFF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Gill Sans MT" panose="020B0502020104020203" pitchFamily="34" charset="0"/>
                </a:rPr>
                <a:t> </a:t>
              </a:r>
              <a:r>
                <a:rPr lang="en-US" sz="2700" b="1" spc="-35">
                  <a:solidFill>
                    <a:srgbClr val="FFFFFF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Gill Sans MT" panose="020B0502020104020203" pitchFamily="34" charset="0"/>
                </a:rPr>
                <a:t>CERTIFICATE</a:t>
              </a:r>
              <a:endParaRPr lang="en-US" sz="12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Text Box 13">
              <a:extLst>
                <a:ext uri="{FF2B5EF4-FFF2-40B4-BE49-F238E27FC236}">
                  <a16:creationId xmlns:a16="http://schemas.microsoft.com/office/drawing/2014/main" id="{AE0093EA-4687-4764-A4C3-EEAE84F0E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" y="4703"/>
              <a:ext cx="1330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46380" marR="0" eaLnBrk="0" hangingPunct="0">
                <a:lnSpc>
                  <a:spcPts val="1935"/>
                </a:lnSpc>
                <a:spcBef>
                  <a:spcPts val="195"/>
                </a:spcBef>
                <a:spcAft>
                  <a:spcPts val="0"/>
                </a:spcAft>
              </a:pPr>
              <a:r>
                <a:rPr lang="en-US" sz="1700" b="1">
                  <a:solidFill>
                    <a:srgbClr val="FFFFFF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Gill Sans MT" panose="020B0502020104020203" pitchFamily="34" charset="0"/>
                </a:rPr>
                <a:t>FREE</a:t>
              </a:r>
              <a:endParaRPr lang="en-US" sz="12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0" marR="0" eaLnBrk="0" hangingPunct="0">
                <a:lnSpc>
                  <a:spcPts val="193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00" b="1">
                  <a:solidFill>
                    <a:srgbClr val="FFFFFF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Gill Sans MT" panose="020B0502020104020203" pitchFamily="34" charset="0"/>
                </a:rPr>
                <a:t>C</a:t>
              </a:r>
              <a:endParaRPr lang="en-US" sz="12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Text Box 14">
              <a:extLst>
                <a:ext uri="{FF2B5EF4-FFF2-40B4-BE49-F238E27FC236}">
                  <a16:creationId xmlns:a16="http://schemas.microsoft.com/office/drawing/2014/main" id="{17C30A8C-0FFD-4277-8BF9-93D97A70D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1" y="5083"/>
              <a:ext cx="1477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eaLnBrk="0" hangingPunct="0">
                <a:spcBef>
                  <a:spcPts val="195"/>
                </a:spcBef>
                <a:spcAft>
                  <a:spcPts val="0"/>
                </a:spcAft>
              </a:pPr>
              <a:r>
                <a:rPr lang="en-US" sz="1700" b="1">
                  <a:solidFill>
                    <a:srgbClr val="FFFFFF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Gill Sans MT" panose="020B0502020104020203" pitchFamily="34" charset="0"/>
                </a:rPr>
                <a:t>OURSES</a:t>
              </a:r>
              <a:endParaRPr lang="en-US" sz="12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8" name="Rectangle 38">
            <a:extLst>
              <a:ext uri="{FF2B5EF4-FFF2-40B4-BE49-F238E27FC236}">
                <a16:creationId xmlns:a16="http://schemas.microsoft.com/office/drawing/2014/main" id="{344D5993-E094-402D-941A-A417A8D95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" y="3423603"/>
            <a:ext cx="734829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40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40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WHAT IS A REHAB AIDE?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Aides will maintain the treatment area, prepare and aid therapy sessions, aiding in the transport of immobile patients,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must be trained in proper methods of body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mechanics for patient assistance. Aides may also maintain and clean medical equipment and perform clerical tasks.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40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WHAT DO I NEED?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Aides are typically required by employers to hold a high school diploma. Aides can be trained by employers on the job,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 most employers will select those who have already studied in the area of healthcare and demonstrate an interest in furthering their education in the health field.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11D4E0C-72AD-4CC0-87C0-CDA33DD9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1DD4493-18FF-4257-AA39-CAE42730F2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AF64114-27E8-48C0-B267-0D4F79D39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9182" y="804890"/>
            <a:ext cx="3125652" cy="4646605"/>
          </a:xfrm>
        </p:spPr>
        <p:txBody>
          <a:bodyPr>
            <a:normAutofit/>
          </a:bodyPr>
          <a:lstStyle/>
          <a:p>
            <a:r>
              <a:rPr lang="en-US" dirty="0"/>
              <a:t>Four courses with two goals (Certificate of Achievement)</a:t>
            </a:r>
          </a:p>
          <a:p>
            <a:r>
              <a:rPr lang="en-US" dirty="0"/>
              <a:t>1. Prepare students for entry level employment in the senior health care industry</a:t>
            </a:r>
          </a:p>
          <a:p>
            <a:r>
              <a:rPr lang="en-US" dirty="0"/>
              <a:t>2. Prepare students for entry into advance health care pathway programs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26E24B-CF8A-4B7B-80EC-6936A4561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" y="389430"/>
            <a:ext cx="4942143" cy="547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A195D-1F26-43C9-990D-0744B6573B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02168" y="109537"/>
            <a:ext cx="5406500" cy="67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62A977-F70E-4120-A2BB-99E4FC751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44209" y="114299"/>
            <a:ext cx="5078027" cy="68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049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F89AE3AE342C44BA76D9C1B02064F0" ma:contentTypeVersion="1" ma:contentTypeDescription="Create a new document." ma:contentTypeScope="" ma:versionID="cb302f278fab1ba5fe58744c56c71ce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79BE1D-BC44-426E-AAEB-7C07F946E77D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D97FAD-F4EC-4720-B885-A7ECDD3E40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8F15BC-1AF5-491E-A1A5-0C75B6E77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195</TotalTime>
  <Words>100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Lucida Sans</vt:lpstr>
      <vt:lpstr>Trebuchet MS</vt:lpstr>
      <vt:lpstr>Gallery</vt:lpstr>
      <vt:lpstr>Allied Health Professions</vt:lpstr>
      <vt:lpstr>What are Allied Health Professions?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Allied Health Professionals</dc:title>
  <dc:creator>Eve Adler</dc:creator>
  <cp:lastModifiedBy>adler_eve</cp:lastModifiedBy>
  <cp:revision>44</cp:revision>
  <dcterms:created xsi:type="dcterms:W3CDTF">2016-09-12T22:43:44Z</dcterms:created>
  <dcterms:modified xsi:type="dcterms:W3CDTF">2019-09-17T20:47:11Z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0x010100F5F89AE3AE342C44BA76D9C1B02064F0</vt:lpwstr>
  </property>
</Properties>
</file>