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E934104-B875-4C85-8D9C-07A1D941BDC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78D542C-A6BE-4A85-BBD9-22A15F851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39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14C229-45E6-4B40-AB9C-4ADA6B94CE5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C372BB1-5C72-45DE-B19A-43099E61B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39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72BB1-5C72-45DE-B19A-43099E61B3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0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Eve’s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72BB1-5C72-45DE-B19A-43099E61B3E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10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837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7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9765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62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0683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2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263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0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40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2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4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7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95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456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9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6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n.ca.gov/education/rnprograms.shtml" TargetMode="External"/><Relationship Id="rId2" Type="http://schemas.openxmlformats.org/officeDocument/2006/relationships/hyperlink" Target="http://www.rn.ca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n.ca.gov/education/passrates.shtml" TargetMode="External"/><Relationship Id="rId5" Type="http://schemas.openxmlformats.org/officeDocument/2006/relationships/hyperlink" Target="http://www.nsna.org/" TargetMode="External"/><Relationship Id="rId4" Type="http://schemas.openxmlformats.org/officeDocument/2006/relationships/hyperlink" Target="http://www.calstate.edu/app/programs/nursing/nursing_programs.s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plorehealthcareers.org/en/hom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7620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Nursing: </a:t>
            </a:r>
            <a:br>
              <a:rPr lang="en-US" dirty="0" smtClean="0"/>
            </a:br>
            <a:r>
              <a:rPr lang="en-US" dirty="0" smtClean="0"/>
              <a:t>The Transfer Option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840284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pPr algn="ctr"/>
            <a:r>
              <a:rPr lang="en-US" sz="2400" dirty="0" smtClean="0"/>
              <a:t>Presenter:  Dan </a:t>
            </a:r>
            <a:r>
              <a:rPr lang="en-US" sz="2400" dirty="0" err="1" smtClean="0"/>
              <a:t>Nannini</a:t>
            </a:r>
            <a:endParaRPr lang="en-US" sz="2400" dirty="0" smtClean="0"/>
          </a:p>
          <a:p>
            <a:pPr algn="ctr"/>
            <a:r>
              <a:rPr lang="en-US" sz="2400" dirty="0" smtClean="0"/>
              <a:t>Counselor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9" y="2209800"/>
            <a:ext cx="5181599" cy="29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30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Programs and Pathways to RN Licensure</a:t>
            </a:r>
          </a:p>
          <a:p>
            <a:r>
              <a:rPr lang="en-US" sz="2000" dirty="0" smtClean="0"/>
              <a:t>Prerequisites to Get In!</a:t>
            </a:r>
          </a:p>
          <a:p>
            <a:r>
              <a:rPr lang="en-US" sz="2000" dirty="0" smtClean="0"/>
              <a:t>Requirements for Admission</a:t>
            </a:r>
          </a:p>
          <a:p>
            <a:r>
              <a:rPr lang="en-US" sz="2000" dirty="0" smtClean="0"/>
              <a:t>Job Market and “Hire-ability”</a:t>
            </a:r>
          </a:p>
          <a:p>
            <a:r>
              <a:rPr lang="en-US" sz="2000" dirty="0" smtClean="0"/>
              <a:t>Helpful Resources</a:t>
            </a:r>
          </a:p>
          <a:p>
            <a:r>
              <a:rPr lang="en-US" sz="2000" dirty="0" smtClean="0"/>
              <a:t>Other Careers in Health Care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5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Programs and Pathways to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egistered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ursing Licensure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ADN-Associate Degree in Nursing</a:t>
            </a:r>
          </a:p>
          <a:p>
            <a:r>
              <a:rPr lang="en-US" sz="2000" dirty="0" smtClean="0"/>
              <a:t>BSN-Bachelor of Science in Nursing</a:t>
            </a:r>
          </a:p>
          <a:p>
            <a:pPr lvl="1"/>
            <a:r>
              <a:rPr lang="en-US" sz="2000" dirty="0" smtClean="0"/>
              <a:t>Pre-Licensure Route (No RN Completed!)</a:t>
            </a:r>
          </a:p>
          <a:p>
            <a:pPr lvl="1"/>
            <a:r>
              <a:rPr lang="en-US" sz="2000" dirty="0" smtClean="0"/>
              <a:t>Post-Licensure Route (RN/ADN to BSN)</a:t>
            </a:r>
          </a:p>
          <a:p>
            <a:r>
              <a:rPr lang="en-US" sz="2000" dirty="0" smtClean="0"/>
              <a:t>MSN-Master’s of Science in Nursing</a:t>
            </a:r>
          </a:p>
          <a:p>
            <a:pPr lvl="1"/>
            <a:r>
              <a:rPr lang="en-US" sz="2000" dirty="0" smtClean="0"/>
              <a:t>Post Licensure Route-BSN to MSN</a:t>
            </a:r>
          </a:p>
          <a:p>
            <a:pPr lvl="1"/>
            <a:r>
              <a:rPr lang="en-US" sz="2000" dirty="0" smtClean="0"/>
              <a:t>Pre-Licensure Route-Entry Level Master’s Program (ELM)-Any BA/BS to MSN</a:t>
            </a:r>
            <a:endParaRPr lang="en-US" sz="20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6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Required Pre-requisites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Varies by program (ADN, BSN or MSN) and varies by college or university</a:t>
            </a:r>
          </a:p>
          <a:p>
            <a:pPr lvl="1"/>
            <a:r>
              <a:rPr lang="en-US" sz="2000" dirty="0" smtClean="0"/>
              <a:t>Criteria for Nursing Programs (Handout)</a:t>
            </a:r>
          </a:p>
          <a:p>
            <a:pPr lvl="1"/>
            <a:r>
              <a:rPr lang="en-US" sz="2000" dirty="0" smtClean="0"/>
              <a:t>SMC’s Program for ADN</a:t>
            </a:r>
          </a:p>
          <a:p>
            <a:pPr lvl="1"/>
            <a:r>
              <a:rPr lang="en-US" sz="2000" dirty="0" smtClean="0"/>
              <a:t>Articulation/Nursing Program Websites</a:t>
            </a:r>
          </a:p>
          <a:p>
            <a:r>
              <a:rPr lang="en-US" sz="2000" dirty="0" err="1" smtClean="0"/>
              <a:t>Recency</a:t>
            </a:r>
            <a:r>
              <a:rPr lang="en-US" sz="2000" dirty="0" smtClean="0"/>
              <a:t> – Pre-requisites need to be current</a:t>
            </a:r>
          </a:p>
          <a:p>
            <a:r>
              <a:rPr lang="en-US" sz="2000" dirty="0" smtClean="0"/>
              <a:t>Repeating pre-requisites – Is it okay?</a:t>
            </a:r>
          </a:p>
          <a:p>
            <a:pPr lvl="1"/>
            <a:r>
              <a:rPr lang="en-US" dirty="0" smtClean="0"/>
              <a:t>New ADN Multi-Criteria and GPA changes</a:t>
            </a:r>
          </a:p>
          <a:p>
            <a:r>
              <a:rPr lang="en-US" sz="2000" dirty="0" smtClean="0"/>
              <a:t>Nursing Entrance Exams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9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Admission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Varies by Nursing Program – Do research!</a:t>
            </a:r>
          </a:p>
          <a:p>
            <a:pPr lvl="1"/>
            <a:r>
              <a:rPr lang="en-US" sz="2000" dirty="0" smtClean="0"/>
              <a:t>Criteria for Nursing Programs Handout</a:t>
            </a:r>
          </a:p>
          <a:p>
            <a:pPr lvl="1"/>
            <a:r>
              <a:rPr lang="en-US" sz="2000" dirty="0" smtClean="0"/>
              <a:t>Nursing Transfer Guide – SMC website</a:t>
            </a:r>
          </a:p>
          <a:p>
            <a:r>
              <a:rPr lang="en-US" sz="2000" dirty="0" smtClean="0"/>
              <a:t>Criminal Background Check and Drug Test</a:t>
            </a:r>
          </a:p>
          <a:p>
            <a:pPr lvl="1"/>
            <a:r>
              <a:rPr lang="en-US" sz="2000" dirty="0" smtClean="0"/>
              <a:t>Upon Admission</a:t>
            </a:r>
          </a:p>
          <a:p>
            <a:r>
              <a:rPr lang="en-US" sz="2000" dirty="0" smtClean="0"/>
              <a:t>GPA (Pre-requisites, cumulative, transferable)</a:t>
            </a:r>
          </a:p>
          <a:p>
            <a:r>
              <a:rPr lang="en-US" sz="2000" dirty="0" smtClean="0"/>
              <a:t>Pre-requisites (Repetition and completion)</a:t>
            </a:r>
          </a:p>
          <a:p>
            <a:r>
              <a:rPr lang="en-US" sz="2000" dirty="0" smtClean="0"/>
              <a:t>Nursing Entrance Exam Score(s)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414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Market and </a:t>
            </a:r>
            <a:r>
              <a:rPr lang="en-US" dirty="0" err="1" smtClean="0"/>
              <a:t>Hireability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ADN (Associate Degree in Nursing)</a:t>
            </a:r>
          </a:p>
          <a:p>
            <a:r>
              <a:rPr lang="en-US" sz="2000" dirty="0" smtClean="0"/>
              <a:t>BSN (Bachelor’s of Science in Nursing)</a:t>
            </a:r>
          </a:p>
          <a:p>
            <a:r>
              <a:rPr lang="en-US" sz="2000" dirty="0" smtClean="0"/>
              <a:t>MSN (Master’s of Science in Nursing)</a:t>
            </a:r>
          </a:p>
          <a:p>
            <a:endParaRPr lang="en-US" sz="2000" dirty="0"/>
          </a:p>
          <a:p>
            <a:pPr lvl="1"/>
            <a:r>
              <a:rPr lang="en-US" sz="2000" dirty="0" smtClean="0"/>
              <a:t>Volunteering</a:t>
            </a:r>
          </a:p>
          <a:p>
            <a:pPr lvl="1"/>
            <a:r>
              <a:rPr lang="en-US" sz="2000" dirty="0" smtClean="0"/>
              <a:t>Internships</a:t>
            </a:r>
          </a:p>
          <a:p>
            <a:pPr lvl="1"/>
            <a:r>
              <a:rPr lang="en-US" sz="2000" dirty="0" smtClean="0"/>
              <a:t>New Grad Programs</a:t>
            </a:r>
          </a:p>
          <a:p>
            <a:pPr lvl="1"/>
            <a:r>
              <a:rPr lang="en-US" sz="2000" dirty="0" smtClean="0"/>
              <a:t>Make connections early!!</a:t>
            </a:r>
          </a:p>
        </p:txBody>
      </p:sp>
    </p:spTree>
    <p:extLst>
      <p:ext uri="{BB962C8B-B14F-4D97-AF65-F5344CB8AC3E}">
        <p14:creationId xmlns:p14="http://schemas.microsoft.com/office/powerpoint/2010/main" val="141057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Online Resources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California Board of Registered Nursing</a:t>
            </a:r>
          </a:p>
          <a:p>
            <a:pPr lvl="1"/>
            <a:r>
              <a:rPr lang="en-US" sz="2400" dirty="0" smtClean="0">
                <a:hlinkClick r:id="rId2"/>
              </a:rPr>
              <a:t>http://www.rn.ca.gov</a:t>
            </a:r>
            <a:endParaRPr lang="en-US" sz="2400" dirty="0" smtClean="0"/>
          </a:p>
          <a:p>
            <a:r>
              <a:rPr lang="en-US" sz="2400" dirty="0"/>
              <a:t>California Board of Registered </a:t>
            </a:r>
            <a:r>
              <a:rPr lang="en-US" sz="2400" dirty="0" smtClean="0"/>
              <a:t>Nursing-Nursing Programs</a:t>
            </a:r>
            <a:endParaRPr lang="en-US" sz="2400" dirty="0"/>
          </a:p>
          <a:p>
            <a:pPr lvl="1"/>
            <a:r>
              <a:rPr lang="en-US" sz="2400" dirty="0" smtClean="0">
                <a:hlinkClick r:id="rId3"/>
              </a:rPr>
              <a:t>http://www.rn.ca.gov/education/rnprograms.shtml</a:t>
            </a:r>
            <a:endParaRPr lang="en-US" sz="2400" dirty="0" smtClean="0"/>
          </a:p>
          <a:p>
            <a:r>
              <a:rPr lang="en-US" sz="2400" dirty="0" smtClean="0"/>
              <a:t>Cal State University Nursing Programs</a:t>
            </a:r>
            <a:endParaRPr lang="en-US" sz="2400" dirty="0"/>
          </a:p>
          <a:p>
            <a:pPr lvl="1"/>
            <a:r>
              <a:rPr lang="en-US" sz="2400" dirty="0" smtClean="0">
                <a:hlinkClick r:id="rId4"/>
              </a:rPr>
              <a:t>http://www.calstate.edu/app/programs/nursing/nursing_programs.shtml</a:t>
            </a:r>
            <a:endParaRPr lang="en-US" sz="2400" dirty="0" smtClean="0"/>
          </a:p>
          <a:p>
            <a:r>
              <a:rPr lang="en-US" sz="2400" dirty="0" smtClean="0"/>
              <a:t>National Student Nurses’ Association</a:t>
            </a:r>
            <a:endParaRPr lang="en-US" sz="2400" dirty="0"/>
          </a:p>
          <a:p>
            <a:pPr lvl="1"/>
            <a:r>
              <a:rPr lang="en-US" sz="2400" dirty="0" smtClean="0">
                <a:hlinkClick r:id="rId5"/>
              </a:rPr>
              <a:t>http://www.nsna.org</a:t>
            </a:r>
            <a:endParaRPr lang="en-US" sz="2400" dirty="0" smtClean="0"/>
          </a:p>
          <a:p>
            <a:r>
              <a:rPr lang="en-US" sz="2400" dirty="0" smtClean="0"/>
              <a:t>CA. Board of Registered Nursing-NCLEX Pass Rates</a:t>
            </a:r>
            <a:endParaRPr lang="en-US" sz="2400" dirty="0"/>
          </a:p>
          <a:p>
            <a:pPr lvl="1"/>
            <a:r>
              <a:rPr lang="en-US" sz="2400" smtClean="0">
                <a:hlinkClick r:id="rId6"/>
              </a:rPr>
              <a:t>http://www.rn.ca.gov/education/passrates.shtml</a:t>
            </a:r>
            <a:endParaRPr lang="en-US" sz="2400" dirty="0" smtClean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26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Careers in Health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Explore Health Careers</a:t>
            </a:r>
          </a:p>
          <a:p>
            <a:pPr lvl="1"/>
            <a:r>
              <a:rPr lang="en-US" sz="2000" dirty="0" smtClean="0">
                <a:hlinkClick r:id="rId3"/>
              </a:rPr>
              <a:t>www.explorehealthcareers.org/en/home</a:t>
            </a:r>
            <a:endParaRPr lang="en-US" sz="2000" dirty="0" smtClean="0"/>
          </a:p>
          <a:p>
            <a:r>
              <a:rPr lang="en-US" sz="2000" dirty="0" smtClean="0"/>
              <a:t>Allied Health Programs, California Community Colleges in the Los Angeles Region</a:t>
            </a:r>
          </a:p>
          <a:p>
            <a:pPr lvl="1"/>
            <a:r>
              <a:rPr lang="en-US" sz="2000" dirty="0"/>
              <a:t>H</a:t>
            </a:r>
            <a:r>
              <a:rPr lang="en-US" sz="2000" dirty="0" smtClean="0"/>
              <a:t>andout</a:t>
            </a:r>
            <a:endParaRPr lang="en-US" sz="20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75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F89AE3AE342C44BA76D9C1B02064F0" ma:contentTypeVersion="1" ma:contentTypeDescription="Create a new document." ma:contentTypeScope="" ma:versionID="cb302f278fab1ba5fe58744c56c71ce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f0d331ebd68627ead16f146830ec63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B17233-7B3A-4844-B8F8-450886834F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1943FD-7558-4C64-AC1F-986E787E484E}">
  <ds:schemaRefs>
    <ds:schemaRef ds:uri="http://schemas.microsoft.com/office/infopath/2007/PartnerControls"/>
    <ds:schemaRef ds:uri="http://schemas.microsoft.com/sharepoint/v3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29220394-465E-4221-A7DF-79B7B109F3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1342</TotalTime>
  <Words>297</Words>
  <Application>Microsoft Office PowerPoint</Application>
  <PresentationFormat>On-screen Show (4:3)</PresentationFormat>
  <Paragraphs>68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Wisp</vt:lpstr>
      <vt:lpstr>Nursing:  The Transfer Option</vt:lpstr>
      <vt:lpstr>Workshop Overview</vt:lpstr>
      <vt:lpstr>Programs and Pathways to  Registered Nursing Licensure</vt:lpstr>
      <vt:lpstr>Required Pre-requisites</vt:lpstr>
      <vt:lpstr>Requirements for Admission  </vt:lpstr>
      <vt:lpstr>Job Market and Hireability</vt:lpstr>
      <vt:lpstr>Online Resources</vt:lpstr>
      <vt:lpstr>Other Careers in Health Care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Nursing: The Transfer Option</dc:title>
  <dc:creator>NANNINI_DANIEL</dc:creator>
  <cp:lastModifiedBy>bonin_maria</cp:lastModifiedBy>
  <cp:revision>33</cp:revision>
  <cp:lastPrinted>2017-03-20T14:56:00Z</cp:lastPrinted>
  <dcterms:created xsi:type="dcterms:W3CDTF">2006-08-16T00:00:00Z</dcterms:created>
  <dcterms:modified xsi:type="dcterms:W3CDTF">2019-02-11T23:23:44Z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0x010100F5F89AE3AE342C44BA76D9C1B02064F0</vt:lpwstr>
  </property>
</Properties>
</file>